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6" r:id="rId3"/>
    <p:sldId id="257" r:id="rId4"/>
    <p:sldId id="275" r:id="rId5"/>
    <p:sldId id="258" r:id="rId6"/>
    <p:sldId id="259" r:id="rId7"/>
    <p:sldId id="260" r:id="rId8"/>
    <p:sldId id="287" r:id="rId9"/>
    <p:sldId id="261" r:id="rId10"/>
    <p:sldId id="262" r:id="rId11"/>
    <p:sldId id="263" r:id="rId12"/>
    <p:sldId id="264" r:id="rId13"/>
    <p:sldId id="279" r:id="rId14"/>
    <p:sldId id="288" r:id="rId15"/>
    <p:sldId id="283" r:id="rId16"/>
    <p:sldId id="289" r:id="rId17"/>
    <p:sldId id="290" r:id="rId18"/>
    <p:sldId id="284" r:id="rId19"/>
    <p:sldId id="268" r:id="rId20"/>
    <p:sldId id="270" r:id="rId21"/>
    <p:sldId id="271" r:id="rId22"/>
    <p:sldId id="274" r:id="rId23"/>
    <p:sldId id="272" r:id="rId24"/>
    <p:sldId id="273" r:id="rId25"/>
    <p:sldId id="278" r:id="rId26"/>
    <p:sldId id="276" r:id="rId27"/>
    <p:sldId id="281" r:id="rId28"/>
    <p:sldId id="277" r:id="rId29"/>
    <p:sldId id="285" r:id="rId30"/>
    <p:sldId id="280" r:id="rId31"/>
    <p:sldId id="291" r:id="rId3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5625"/>
    <a:srgbClr val="014388"/>
    <a:srgbClr val="012D5E"/>
    <a:srgbClr val="FFFA8D"/>
    <a:srgbClr val="42A3FC"/>
    <a:srgbClr val="A8C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>
        <p:scale>
          <a:sx n="85" d="100"/>
          <a:sy n="85" d="100"/>
        </p:scale>
        <p:origin x="1592" y="9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95BF-C5B3-9546-ACD0-296297408539}" type="datetimeFigureOut">
              <a:rPr lang="pl-PL" smtClean="0"/>
              <a:t>06.06.2018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B27-A2E1-0844-ACE6-97D05FA8B07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8727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95BF-C5B3-9546-ACD0-296297408539}" type="datetimeFigureOut">
              <a:rPr lang="pl-PL" smtClean="0"/>
              <a:t>06.06.2018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B27-A2E1-0844-ACE6-97D05FA8B07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27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95BF-C5B3-9546-ACD0-296297408539}" type="datetimeFigureOut">
              <a:rPr lang="pl-PL" smtClean="0"/>
              <a:t>06.06.2018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B27-A2E1-0844-ACE6-97D05FA8B07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912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95BF-C5B3-9546-ACD0-296297408539}" type="datetimeFigureOut">
              <a:rPr lang="pl-PL" smtClean="0"/>
              <a:t>06.06.2018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B27-A2E1-0844-ACE6-97D05FA8B07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9161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95BF-C5B3-9546-ACD0-296297408539}" type="datetimeFigureOut">
              <a:rPr lang="pl-PL" smtClean="0"/>
              <a:t>06.06.2018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B27-A2E1-0844-ACE6-97D05FA8B07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917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95BF-C5B3-9546-ACD0-296297408539}" type="datetimeFigureOut">
              <a:rPr lang="pl-PL" smtClean="0"/>
              <a:t>06.06.2018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B27-A2E1-0844-ACE6-97D05FA8B07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16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95BF-C5B3-9546-ACD0-296297408539}" type="datetimeFigureOut">
              <a:rPr lang="pl-PL" smtClean="0"/>
              <a:t>06.06.2018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B27-A2E1-0844-ACE6-97D05FA8B07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499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95BF-C5B3-9546-ACD0-296297408539}" type="datetimeFigureOut">
              <a:rPr lang="pl-PL" smtClean="0"/>
              <a:t>06.06.2018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B27-A2E1-0844-ACE6-97D05FA8B07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4188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95BF-C5B3-9546-ACD0-296297408539}" type="datetimeFigureOut">
              <a:rPr lang="pl-PL" smtClean="0"/>
              <a:t>06.06.2018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B27-A2E1-0844-ACE6-97D05FA8B07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111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95BF-C5B3-9546-ACD0-296297408539}" type="datetimeFigureOut">
              <a:rPr lang="pl-PL" smtClean="0"/>
              <a:t>06.06.2018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B27-A2E1-0844-ACE6-97D05FA8B07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525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95BF-C5B3-9546-ACD0-296297408539}" type="datetimeFigureOut">
              <a:rPr lang="pl-PL" smtClean="0"/>
              <a:t>06.06.2018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0BB27-A2E1-0844-ACE6-97D05FA8B07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948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195BF-C5B3-9546-ACD0-296297408539}" type="datetimeFigureOut">
              <a:rPr lang="pl-PL" smtClean="0"/>
              <a:t>06.06.2018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0BB27-A2E1-0844-ACE6-97D05FA8B07E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593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Kluczowy czynnik podwojenia KPI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biznesie </a:t>
            </a:r>
            <a:r>
              <a:rPr lang="pl-PL" dirty="0" smtClean="0"/>
              <a:t>Hioba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3000" dirty="0" smtClean="0"/>
              <a:t>Open </a:t>
            </a:r>
            <a:r>
              <a:rPr lang="pl-PL" sz="3000" dirty="0" err="1" smtClean="0"/>
              <a:t>Coffe</a:t>
            </a:r>
            <a:r>
              <a:rPr lang="pl-PL" sz="3000" dirty="0" smtClean="0"/>
              <a:t> KTW #25, 6 czerwca ‘2018</a:t>
            </a:r>
            <a:endParaRPr lang="pl-PL" dirty="0" smtClean="0"/>
          </a:p>
          <a:p>
            <a:endParaRPr lang="pl-PL" dirty="0"/>
          </a:p>
          <a:p>
            <a:pPr algn="r"/>
            <a:r>
              <a:rPr lang="pl-PL" sz="1500" dirty="0" smtClean="0"/>
              <a:t>Wojtek Apel, </a:t>
            </a:r>
            <a:r>
              <a:rPr lang="pl-PL" sz="1500" dirty="0" err="1" smtClean="0"/>
              <a:t>wojtek@pp.org.pl</a:t>
            </a:r>
            <a:endParaRPr lang="pl-PL" sz="1500" dirty="0" smtClean="0"/>
          </a:p>
          <a:p>
            <a:pPr algn="r"/>
            <a:r>
              <a:rPr lang="pl-PL" sz="1500" dirty="0" smtClean="0"/>
              <a:t>Materiał dostępny na http://</a:t>
            </a:r>
            <a:r>
              <a:rPr lang="pl-PL" sz="1500" dirty="0" err="1" smtClean="0"/>
              <a:t>wojtek.pp.org.pl</a:t>
            </a:r>
            <a:r>
              <a:rPr lang="pl-PL" sz="1500" dirty="0" smtClean="0"/>
              <a:t>/</a:t>
            </a:r>
            <a:r>
              <a:rPr lang="pl-PL" sz="1500" dirty="0" err="1" smtClean="0"/>
              <a:t>tag</a:t>
            </a:r>
            <a:r>
              <a:rPr lang="pl-PL" sz="1500" dirty="0" smtClean="0"/>
              <a:t>/lista/</a:t>
            </a:r>
            <a:r>
              <a:rPr lang="pl-PL" sz="1500" dirty="0" err="1" smtClean="0"/>
              <a:t>hiob</a:t>
            </a:r>
            <a:endParaRPr lang="pl-PL" sz="1500" dirty="0" smtClean="0"/>
          </a:p>
          <a:p>
            <a:pPr algn="r"/>
            <a:r>
              <a:rPr lang="pl-PL" sz="1500" dirty="0" smtClean="0"/>
              <a:t>Teksty pochodzą z przekładu Biblii Tysiąclecia, wydanie 5</a:t>
            </a:r>
            <a:endParaRPr lang="pl-PL" sz="15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883" y="4345781"/>
            <a:ext cx="1824037" cy="182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49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Rozdział 2, wersy 1-6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08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aseline="30000" dirty="0"/>
              <a:t>(1)</a:t>
            </a:r>
            <a:r>
              <a:rPr lang="pl-PL" sz="2400" dirty="0"/>
              <a:t> Pewnego dnia, gdy synowie Boży poszli stawić się przed Panem, szatan też poszedł z nimi.</a:t>
            </a:r>
            <a:br>
              <a:rPr lang="pl-PL" sz="2400" dirty="0"/>
            </a:br>
            <a:r>
              <a:rPr lang="pl-PL" sz="2400" baseline="30000" dirty="0"/>
              <a:t>(2)</a:t>
            </a:r>
            <a:r>
              <a:rPr lang="pl-PL" sz="2400" dirty="0"/>
              <a:t> I rzekł Pan do szatana: Skąd przychodzisz?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Szatan </a:t>
            </a:r>
            <a:r>
              <a:rPr lang="pl-PL" sz="2400" dirty="0"/>
              <a:t>odpowiedział Panu: Przemierzałem ziemię i wędrowałem po niej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r>
              <a:rPr lang="pl-PL" sz="2400" baseline="30000" dirty="0" smtClean="0"/>
              <a:t>(</a:t>
            </a:r>
            <a:r>
              <a:rPr lang="pl-PL" sz="2400" baseline="30000" dirty="0"/>
              <a:t>3)</a:t>
            </a:r>
            <a:r>
              <a:rPr lang="pl-PL" sz="2400" dirty="0"/>
              <a:t> Rzekł Pan szatanowi: Zwróciłeś uwagę na sługę mego, Hioba? Bo nie ma na całej ziemi drugiego, kto by był tak prawy, sprawiedliwy, bogobojny i unikający zła jak on. Jeszcze trwa w swej prawości, choć mnie nakłoniłeś do zrujnowania go, na próżno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r>
              <a:rPr lang="pl-PL" sz="2400" baseline="30000" dirty="0" smtClean="0"/>
              <a:t>(</a:t>
            </a:r>
            <a:r>
              <a:rPr lang="pl-PL" sz="2400" baseline="30000" dirty="0"/>
              <a:t>4)</a:t>
            </a:r>
            <a:r>
              <a:rPr lang="pl-PL" sz="2400" dirty="0"/>
              <a:t> Na to szatan odpowiedział Panu: Skóra za skórę. Wszystko, co człowiek posiada, odda za swoje życie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r>
              <a:rPr lang="pl-PL" sz="2400" baseline="30000" dirty="0" smtClean="0"/>
              <a:t>(</a:t>
            </a:r>
            <a:r>
              <a:rPr lang="pl-PL" sz="2400" baseline="30000" dirty="0"/>
              <a:t>5)</a:t>
            </a:r>
            <a:r>
              <a:rPr lang="pl-PL" sz="2400" dirty="0"/>
              <a:t> Wyciągnij, proszę, rękę i dotknij jego kości i ciała. Na pewno Ci w twarz będzie złorzeczył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r>
              <a:rPr lang="pl-PL" sz="2400" baseline="30000" dirty="0" smtClean="0"/>
              <a:t>(</a:t>
            </a:r>
            <a:r>
              <a:rPr lang="pl-PL" sz="2400" baseline="30000" dirty="0"/>
              <a:t>6)</a:t>
            </a:r>
            <a:r>
              <a:rPr lang="pl-PL" sz="2400" dirty="0"/>
              <a:t> I rzekł Pan do szatana: Oto jest w twej mocy. Życie mu tylko zachowaj!</a:t>
            </a:r>
          </a:p>
        </p:txBody>
      </p:sp>
      <p:cxnSp>
        <p:nvCxnSpPr>
          <p:cNvPr id="6" name="Łącznik prosty 5"/>
          <p:cNvCxnSpPr/>
          <p:nvPr/>
        </p:nvCxnSpPr>
        <p:spPr>
          <a:xfrm>
            <a:off x="403412" y="4736353"/>
            <a:ext cx="0" cy="702235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926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Rozdział 2, wersy 7-10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aseline="30000" dirty="0" smtClean="0"/>
              <a:t>(</a:t>
            </a:r>
            <a:r>
              <a:rPr lang="pl-PL" sz="2400" baseline="30000" dirty="0"/>
              <a:t>7)</a:t>
            </a:r>
            <a:r>
              <a:rPr lang="pl-PL" sz="2400" dirty="0"/>
              <a:t> Odszedł szatan sprzed oblicza Pańskiego i obsypał Hioba trądem złośliwym, od palca stopy aż po czubek głowy</a:t>
            </a:r>
            <a:r>
              <a:rPr lang="pl-PL" sz="2400" dirty="0" smtClean="0"/>
              <a:t>. Hiob </a:t>
            </a:r>
            <a:r>
              <a:rPr lang="pl-PL" sz="2400" dirty="0"/>
              <a:t>wziął więc skorupę, by się nią drapać, siedząc na popiele</a:t>
            </a:r>
            <a:r>
              <a:rPr lang="pl-PL" sz="2400" dirty="0" smtClean="0"/>
              <a:t>.</a:t>
            </a:r>
            <a:endParaRPr lang="pl-PL" sz="2400" dirty="0"/>
          </a:p>
          <a:p>
            <a:pPr marL="0" indent="0">
              <a:buNone/>
            </a:pPr>
            <a:r>
              <a:rPr lang="pl-PL" sz="2400" baseline="30000" dirty="0" smtClean="0"/>
              <a:t>(</a:t>
            </a:r>
            <a:r>
              <a:rPr lang="pl-PL" sz="2400" baseline="30000" dirty="0"/>
              <a:t>9)</a:t>
            </a:r>
            <a:r>
              <a:rPr lang="pl-PL" sz="2400" dirty="0"/>
              <a:t> Rzekła mu żona: Jeszcze trwasz mocno w swej prawości? Złorzecz Bogu i umieraj</a:t>
            </a:r>
            <a:r>
              <a:rPr lang="pl-PL" sz="2400" dirty="0" smtClean="0"/>
              <a:t>!</a:t>
            </a:r>
            <a:endParaRPr lang="pl-PL" sz="2400" dirty="0"/>
          </a:p>
          <a:p>
            <a:pPr marL="0" indent="0">
              <a:buNone/>
            </a:pPr>
            <a:r>
              <a:rPr lang="pl-PL" sz="2400" baseline="30000" dirty="0" smtClean="0"/>
              <a:t>(</a:t>
            </a:r>
            <a:r>
              <a:rPr lang="pl-PL" sz="2400" baseline="30000" dirty="0"/>
              <a:t>10)</a:t>
            </a:r>
            <a:r>
              <a:rPr lang="pl-PL" sz="2400" dirty="0"/>
              <a:t> Hiob jej odpowiedział: Mówisz jak kobieta szalona. Dobro przyjęliśmy z ręki Boga. Czemu zła przyjąć nie </a:t>
            </a:r>
            <a:r>
              <a:rPr lang="pl-PL" sz="2400" dirty="0" smtClean="0"/>
              <a:t>możemy?</a:t>
            </a:r>
          </a:p>
          <a:p>
            <a:pPr marL="0" indent="0">
              <a:buNone/>
            </a:pPr>
            <a:r>
              <a:rPr lang="pl-PL" sz="2400" dirty="0" smtClean="0"/>
              <a:t>W </a:t>
            </a:r>
            <a:r>
              <a:rPr lang="pl-PL" sz="2400" dirty="0"/>
              <a:t>tym wszystkim Hiob nie zgrzeszył swymi ustami</a:t>
            </a:r>
            <a:r>
              <a:rPr lang="pl-PL" sz="2400" dirty="0" smtClean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0777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Rozdział 2, wersy od 11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aseline="30000" dirty="0" smtClean="0"/>
              <a:t>(</a:t>
            </a:r>
            <a:r>
              <a:rPr lang="pl-PL" sz="2400" baseline="30000" dirty="0"/>
              <a:t>11)</a:t>
            </a:r>
            <a:r>
              <a:rPr lang="pl-PL" sz="2400" dirty="0"/>
              <a:t> Usłyszeli trzej przyjaciele Hioba o wszystkim, co na niego spadło, i przyszli, każdy z nich z miejscowości swojej: </a:t>
            </a:r>
            <a:r>
              <a:rPr lang="pl-PL" sz="2400" dirty="0" err="1"/>
              <a:t>Elifaz</a:t>
            </a:r>
            <a:r>
              <a:rPr lang="pl-PL" sz="2400" dirty="0"/>
              <a:t> z </a:t>
            </a:r>
            <a:r>
              <a:rPr lang="pl-PL" sz="2400" dirty="0" err="1"/>
              <a:t>Temanu</a:t>
            </a:r>
            <a:r>
              <a:rPr lang="pl-PL" sz="2400" dirty="0"/>
              <a:t>, </a:t>
            </a:r>
            <a:r>
              <a:rPr lang="pl-PL" sz="2400" dirty="0" err="1"/>
              <a:t>Bildad</a:t>
            </a:r>
            <a:r>
              <a:rPr lang="pl-PL" sz="2400" dirty="0"/>
              <a:t> z </a:t>
            </a:r>
            <a:r>
              <a:rPr lang="pl-PL" sz="2400" dirty="0" err="1"/>
              <a:t>Szuach</a:t>
            </a:r>
            <a:r>
              <a:rPr lang="pl-PL" sz="2400" dirty="0"/>
              <a:t> i </a:t>
            </a:r>
            <a:r>
              <a:rPr lang="pl-PL" sz="2400" dirty="0" err="1"/>
              <a:t>Sofar</a:t>
            </a:r>
            <a:r>
              <a:rPr lang="pl-PL" sz="2400" dirty="0"/>
              <a:t> z </a:t>
            </a:r>
            <a:r>
              <a:rPr lang="pl-PL" sz="2400" dirty="0" err="1"/>
              <a:t>Naamy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r>
              <a:rPr lang="pl-PL" sz="2400" dirty="0" smtClean="0"/>
              <a:t>Porozumieli </a:t>
            </a:r>
            <a:r>
              <a:rPr lang="pl-PL" sz="2400" dirty="0"/>
              <a:t>się, by przyjść, boleć nad nim i pocieszać go</a:t>
            </a:r>
            <a:r>
              <a:rPr lang="pl-PL" sz="2400" dirty="0" smtClean="0"/>
              <a:t>.</a:t>
            </a:r>
            <a:r>
              <a:rPr lang="pl-PL" sz="2400" dirty="0"/>
              <a:t> </a:t>
            </a:r>
            <a:r>
              <a:rPr lang="pl-PL" sz="2400" baseline="30000" dirty="0" smtClean="0"/>
              <a:t>(</a:t>
            </a:r>
            <a:r>
              <a:rPr lang="pl-PL" sz="2400" baseline="30000" dirty="0"/>
              <a:t>12)</a:t>
            </a:r>
            <a:r>
              <a:rPr lang="pl-PL" sz="2400" dirty="0"/>
              <a:t> Skoro jednak spojrzeli z daleka, nie mogli go poznać. Wykrzyknęli i zapłakali. Każdy z nich rozdarł swe szaty i rzucał proch w górę, na głowę</a:t>
            </a:r>
            <a:r>
              <a:rPr lang="pl-PL" sz="2400" dirty="0" smtClean="0"/>
              <a:t>. </a:t>
            </a:r>
            <a:r>
              <a:rPr lang="pl-PL" sz="2400" baseline="30000" dirty="0" smtClean="0"/>
              <a:t>(</a:t>
            </a:r>
            <a:r>
              <a:rPr lang="pl-PL" sz="2400" baseline="30000" dirty="0"/>
              <a:t>13)</a:t>
            </a:r>
            <a:r>
              <a:rPr lang="pl-PL" sz="2400" dirty="0"/>
              <a:t> Siedzieli z nim na ziemi siedem dni i siedem nocy, nikt nie wyrzekł słowa, bo widzieli ogrom jego bólu.</a:t>
            </a:r>
          </a:p>
        </p:txBody>
      </p:sp>
    </p:spTree>
    <p:extLst>
      <p:ext uri="{BB962C8B-B14F-4D97-AF65-F5344CB8AC3E}">
        <p14:creationId xmlns:p14="http://schemas.microsoft.com/office/powerpoint/2010/main" val="186490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Struktura Księgi Hioba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Zawiązanie akcji </a:t>
            </a:r>
            <a:r>
              <a:rPr lang="mr-IN" sz="3600" dirty="0" smtClean="0"/>
              <a:t>–</a:t>
            </a:r>
            <a:r>
              <a:rPr lang="pl-PL" sz="3600" dirty="0" smtClean="0"/>
              <a:t> rozdział 1 i 2</a:t>
            </a:r>
          </a:p>
          <a:p>
            <a:r>
              <a:rPr lang="pl-PL" sz="3600" dirty="0" smtClean="0"/>
              <a:t>Poemat </a:t>
            </a:r>
            <a:r>
              <a:rPr lang="mr-IN" sz="3600" dirty="0"/>
              <a:t>–</a:t>
            </a:r>
            <a:r>
              <a:rPr lang="pl-PL" sz="3600" dirty="0" smtClean="0"/>
              <a:t> rozdziały 3 - 37</a:t>
            </a:r>
          </a:p>
          <a:p>
            <a:r>
              <a:rPr lang="pl-PL" sz="3600" dirty="0" smtClean="0"/>
              <a:t>Objawienie się Boga </a:t>
            </a:r>
            <a:r>
              <a:rPr lang="mr-IN" sz="3600" dirty="0" smtClean="0"/>
              <a:t>–</a:t>
            </a:r>
            <a:r>
              <a:rPr lang="pl-PL" sz="3600" dirty="0" smtClean="0"/>
              <a:t> rozdziały 38 - 41</a:t>
            </a:r>
          </a:p>
          <a:p>
            <a:r>
              <a:rPr lang="pl-PL" sz="3600" dirty="0" smtClean="0"/>
              <a:t>Zamknięcie akcji i wnioski </a:t>
            </a:r>
            <a:r>
              <a:rPr lang="mr-IN" sz="3600" dirty="0" smtClean="0"/>
              <a:t>–</a:t>
            </a:r>
            <a:r>
              <a:rPr lang="pl-PL" sz="3600" dirty="0" smtClean="0"/>
              <a:t> rozdział 42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8390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główny </a:t>
            </a:r>
            <a:r>
              <a:rPr lang="mr-IN" dirty="0"/>
              <a:t>–</a:t>
            </a:r>
            <a:r>
              <a:rPr lang="pl-PL" dirty="0"/>
              <a:t> przemiana Hioba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20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4400" i="1" dirty="0" smtClean="0"/>
              <a:t>Otóż </a:t>
            </a:r>
            <a:r>
              <a:rPr lang="pl-PL" sz="4400" i="1" dirty="0"/>
              <a:t>wiedziałem o Tobie tylko ze słyszenia, ale teraz zobaczyłem Cię twarzą w </a:t>
            </a:r>
            <a:r>
              <a:rPr lang="pl-PL" sz="4400" i="1" dirty="0" smtClean="0"/>
              <a:t>twarz.</a:t>
            </a:r>
          </a:p>
          <a:p>
            <a:pPr marL="0" indent="0" algn="ctr">
              <a:buNone/>
            </a:pPr>
            <a:r>
              <a:rPr lang="pl-PL" sz="4400" i="1" dirty="0"/>
              <a:t>(Hiob 42:</a:t>
            </a:r>
            <a:r>
              <a:rPr lang="pl-PL" sz="4400" i="1" dirty="0" smtClean="0"/>
              <a:t>5)</a:t>
            </a:r>
            <a:endParaRPr lang="pl-PL" sz="4400" i="1" dirty="0"/>
          </a:p>
          <a:p>
            <a:pPr marL="0" indent="0" algn="ctr">
              <a:buNone/>
            </a:pPr>
            <a:endParaRPr lang="pl-PL" sz="4400" i="1" dirty="0"/>
          </a:p>
        </p:txBody>
      </p:sp>
    </p:spTree>
    <p:extLst>
      <p:ext uri="{BB962C8B-B14F-4D97-AF65-F5344CB8AC3E}">
        <p14:creationId xmlns:p14="http://schemas.microsoft.com/office/powerpoint/2010/main" val="3759753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Proces główny </a:t>
            </a:r>
            <a:r>
              <a:rPr lang="mr-IN" dirty="0" smtClean="0"/>
              <a:t>–</a:t>
            </a:r>
            <a:r>
              <a:rPr lang="pl-PL" dirty="0" smtClean="0"/>
              <a:t> przemiana Hioba</a:t>
            </a:r>
            <a:endParaRPr lang="pl-PL" dirty="0"/>
          </a:p>
        </p:txBody>
      </p:sp>
      <p:sp>
        <p:nvSpPr>
          <p:cNvPr id="6" name="Owal 5"/>
          <p:cNvSpPr/>
          <p:nvPr/>
        </p:nvSpPr>
        <p:spPr>
          <a:xfrm>
            <a:off x="7020807" y="3074911"/>
            <a:ext cx="2960803" cy="2819774"/>
          </a:xfrm>
          <a:prstGeom prst="ellipse">
            <a:avLst/>
          </a:prstGeom>
          <a:solidFill>
            <a:srgbClr val="42A3FC"/>
          </a:solidFill>
          <a:ln w="19050">
            <a:solidFill>
              <a:srgbClr val="012D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pl-PL" sz="2800" b="1" dirty="0" smtClean="0">
                <a:solidFill>
                  <a:srgbClr val="012D5E"/>
                </a:solidFill>
              </a:rPr>
              <a:t>Hiob znający Boga</a:t>
            </a:r>
            <a:r>
              <a:rPr lang="pl-PL" sz="2000" b="1" dirty="0" smtClean="0">
                <a:solidFill>
                  <a:srgbClr val="012D5E"/>
                </a:solidFill>
              </a:rPr>
              <a:t/>
            </a:r>
            <a:br>
              <a:rPr lang="pl-PL" sz="2000" b="1" dirty="0" smtClean="0">
                <a:solidFill>
                  <a:srgbClr val="012D5E"/>
                </a:solidFill>
              </a:rPr>
            </a:br>
            <a:r>
              <a:rPr lang="pl-PL" sz="2000" dirty="0" smtClean="0">
                <a:solidFill>
                  <a:srgbClr val="012D5E"/>
                </a:solidFill>
              </a:rPr>
              <a:t>zobaczył Boga </a:t>
            </a:r>
            <a:br>
              <a:rPr lang="pl-PL" sz="2000" dirty="0" smtClean="0">
                <a:solidFill>
                  <a:srgbClr val="012D5E"/>
                </a:solidFill>
              </a:rPr>
            </a:br>
            <a:r>
              <a:rPr lang="pl-PL" sz="2000" dirty="0" smtClean="0">
                <a:solidFill>
                  <a:srgbClr val="012D5E"/>
                </a:solidFill>
              </a:rPr>
              <a:t>twarzą w twarz</a:t>
            </a:r>
            <a:endParaRPr lang="pl-PL" sz="2000" dirty="0">
              <a:solidFill>
                <a:srgbClr val="012D5E"/>
              </a:solidFill>
            </a:endParaRPr>
          </a:p>
        </p:txBody>
      </p:sp>
      <p:sp>
        <p:nvSpPr>
          <p:cNvPr id="8" name="Owal 7"/>
          <p:cNvSpPr/>
          <p:nvPr/>
        </p:nvSpPr>
        <p:spPr>
          <a:xfrm>
            <a:off x="2158584" y="2007059"/>
            <a:ext cx="2960803" cy="2819774"/>
          </a:xfrm>
          <a:prstGeom prst="ellipse">
            <a:avLst/>
          </a:prstGeom>
          <a:solidFill>
            <a:srgbClr val="A8C3DC"/>
          </a:solidFill>
          <a:ln w="19050">
            <a:solidFill>
              <a:srgbClr val="0143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l-PL" sz="2800" b="1" dirty="0">
                <a:solidFill>
                  <a:srgbClr val="014388"/>
                </a:solidFill>
              </a:rPr>
              <a:t>Hiob</a:t>
            </a:r>
            <a:br>
              <a:rPr lang="pl-PL" sz="2800" b="1" dirty="0">
                <a:solidFill>
                  <a:srgbClr val="014388"/>
                </a:solidFill>
              </a:rPr>
            </a:br>
            <a:r>
              <a:rPr lang="pl-PL" sz="2800" b="1" dirty="0">
                <a:solidFill>
                  <a:srgbClr val="014388"/>
                </a:solidFill>
              </a:rPr>
              <a:t>religijny</a:t>
            </a:r>
            <a:br>
              <a:rPr lang="pl-PL" sz="2800" b="1" dirty="0">
                <a:solidFill>
                  <a:srgbClr val="014388"/>
                </a:solidFill>
              </a:rPr>
            </a:br>
            <a:r>
              <a:rPr lang="pl-PL" sz="2000" dirty="0">
                <a:solidFill>
                  <a:srgbClr val="014388"/>
                </a:solidFill>
              </a:rPr>
              <a:t>słyszał o Bogu</a:t>
            </a:r>
          </a:p>
          <a:p>
            <a:pPr algn="ctr"/>
            <a:r>
              <a:rPr lang="pl-PL" sz="2000" dirty="0">
                <a:solidFill>
                  <a:srgbClr val="014388"/>
                </a:solidFill>
              </a:rPr>
              <a:t>żył </a:t>
            </a:r>
            <a:r>
              <a:rPr lang="pl-PL" sz="2000" dirty="0" smtClean="0">
                <a:solidFill>
                  <a:srgbClr val="014388"/>
                </a:solidFill>
              </a:rPr>
              <a:t>bogobojnie</a:t>
            </a:r>
            <a:br>
              <a:rPr lang="pl-PL" sz="2000" dirty="0" smtClean="0">
                <a:solidFill>
                  <a:srgbClr val="014388"/>
                </a:solidFill>
              </a:rPr>
            </a:br>
            <a:r>
              <a:rPr lang="pl-PL" sz="2000" dirty="0" smtClean="0">
                <a:solidFill>
                  <a:srgbClr val="014388"/>
                </a:solidFill>
              </a:rPr>
              <a:t>stronił </a:t>
            </a:r>
            <a:r>
              <a:rPr lang="pl-PL" sz="2000" dirty="0">
                <a:solidFill>
                  <a:srgbClr val="014388"/>
                </a:solidFill>
              </a:rPr>
              <a:t>od zła</a:t>
            </a:r>
            <a:br>
              <a:rPr lang="pl-PL" sz="2000" dirty="0">
                <a:solidFill>
                  <a:srgbClr val="014388"/>
                </a:solidFill>
              </a:rPr>
            </a:br>
            <a:r>
              <a:rPr lang="pl-PL" sz="2000" dirty="0">
                <a:solidFill>
                  <a:srgbClr val="014388"/>
                </a:solidFill>
              </a:rPr>
              <a:t>składał ofiary</a:t>
            </a:r>
          </a:p>
        </p:txBody>
      </p:sp>
      <p:sp>
        <p:nvSpPr>
          <p:cNvPr id="7" name="Strzałka w prawo 6"/>
          <p:cNvSpPr/>
          <p:nvPr/>
        </p:nvSpPr>
        <p:spPr>
          <a:xfrm rot="776539">
            <a:off x="4547838" y="2891988"/>
            <a:ext cx="2909606" cy="2219267"/>
          </a:xfrm>
          <a:prstGeom prst="rightArrow">
            <a:avLst/>
          </a:prstGeom>
          <a:solidFill>
            <a:srgbClr val="FFFA8D"/>
          </a:solidFill>
          <a:ln w="19050">
            <a:solidFill>
              <a:srgbClr val="8F56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rgbClr val="8F5625"/>
                </a:solidFill>
              </a:rPr>
              <a:t>Problemy</a:t>
            </a:r>
            <a:br>
              <a:rPr lang="pl-PL" b="1" dirty="0" smtClean="0">
                <a:solidFill>
                  <a:srgbClr val="8F5625"/>
                </a:solidFill>
              </a:rPr>
            </a:br>
            <a:r>
              <a:rPr lang="pl-PL" b="1" dirty="0" smtClean="0">
                <a:solidFill>
                  <a:srgbClr val="8F5625"/>
                </a:solidFill>
              </a:rPr>
              <a:t>przemyślenia</a:t>
            </a:r>
          </a:p>
          <a:p>
            <a:pPr algn="ctr"/>
            <a:r>
              <a:rPr lang="pl-PL" b="1" dirty="0" smtClean="0">
                <a:solidFill>
                  <a:srgbClr val="8F5625"/>
                </a:solidFill>
              </a:rPr>
              <a:t>Objawienie</a:t>
            </a:r>
            <a:br>
              <a:rPr lang="pl-PL" b="1" dirty="0" smtClean="0">
                <a:solidFill>
                  <a:srgbClr val="8F5625"/>
                </a:solidFill>
              </a:rPr>
            </a:br>
            <a:r>
              <a:rPr lang="pl-PL" b="1" dirty="0" smtClean="0">
                <a:solidFill>
                  <a:srgbClr val="8F5625"/>
                </a:solidFill>
              </a:rPr>
              <a:t>Zrozumienie</a:t>
            </a:r>
            <a:endParaRPr lang="pl-PL" b="1" dirty="0">
              <a:solidFill>
                <a:srgbClr val="8F5625"/>
              </a:solidFill>
            </a:endParaRPr>
          </a:p>
        </p:txBody>
      </p:sp>
      <p:sp>
        <p:nvSpPr>
          <p:cNvPr id="9" name="PoleTekstowe 8"/>
          <p:cNvSpPr txBox="1"/>
          <p:nvPr/>
        </p:nvSpPr>
        <p:spPr>
          <a:xfrm rot="779661">
            <a:off x="4820028" y="2171486"/>
            <a:ext cx="2481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8F5625"/>
                </a:solidFill>
              </a:rPr>
              <a:t>Co zrobił Bóg</a:t>
            </a:r>
            <a:endParaRPr lang="pl-PL" sz="2800" b="1" dirty="0">
              <a:solidFill>
                <a:srgbClr val="8F56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43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główny </a:t>
            </a:r>
            <a:r>
              <a:rPr lang="mr-IN" dirty="0"/>
              <a:t>–</a:t>
            </a:r>
            <a:r>
              <a:rPr lang="pl-PL" dirty="0"/>
              <a:t> przemiana Hioba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20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4400" i="1" dirty="0"/>
              <a:t>Wiara taka, jak wiara Hioba </a:t>
            </a:r>
            <a:r>
              <a:rPr lang="pl-PL" sz="4400" i="1" dirty="0" smtClean="0"/>
              <a:t/>
            </a:r>
            <a:br>
              <a:rPr lang="pl-PL" sz="4400" i="1" dirty="0" smtClean="0"/>
            </a:br>
            <a:r>
              <a:rPr lang="pl-PL" sz="4400" i="1" dirty="0" smtClean="0"/>
              <a:t>nie może być wstrząśnięta, </a:t>
            </a:r>
            <a:br>
              <a:rPr lang="pl-PL" sz="4400" i="1" dirty="0" smtClean="0"/>
            </a:br>
            <a:r>
              <a:rPr lang="pl-PL" sz="4400" i="1" dirty="0" smtClean="0"/>
              <a:t>ponieważ </a:t>
            </a:r>
            <a:r>
              <a:rPr lang="pl-PL" sz="4400" i="1" dirty="0"/>
              <a:t>jest </a:t>
            </a:r>
            <a:r>
              <a:rPr lang="pl-PL" sz="4400" i="1" dirty="0" smtClean="0"/>
              <a:t/>
            </a:r>
            <a:br>
              <a:rPr lang="pl-PL" sz="4400" i="1" dirty="0" smtClean="0"/>
            </a:br>
            <a:r>
              <a:rPr lang="pl-PL" sz="4400" i="1" dirty="0" smtClean="0"/>
              <a:t>ona </a:t>
            </a:r>
            <a:r>
              <a:rPr lang="pl-PL" sz="4400" i="1" dirty="0"/>
              <a:t>rezultatem </a:t>
            </a:r>
            <a:r>
              <a:rPr lang="pl-PL" sz="4400" i="1" dirty="0" smtClean="0"/>
              <a:t>przeżytego </a:t>
            </a:r>
            <a:r>
              <a:rPr lang="pl-PL" sz="4400" i="1" dirty="0"/>
              <a:t>wstrząsu.</a:t>
            </a:r>
          </a:p>
        </p:txBody>
      </p:sp>
    </p:spTree>
    <p:extLst>
      <p:ext uri="{BB962C8B-B14F-4D97-AF65-F5344CB8AC3E}">
        <p14:creationId xmlns:p14="http://schemas.microsoft.com/office/powerpoint/2010/main" val="1424216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</a:t>
            </a:r>
            <a:r>
              <a:rPr lang="pl-PL" dirty="0" smtClean="0"/>
              <a:t>poboczny </a:t>
            </a:r>
            <a:r>
              <a:rPr lang="mr-IN" dirty="0" smtClean="0"/>
              <a:t>–</a:t>
            </a:r>
            <a:r>
              <a:rPr lang="pl-PL" dirty="0" smtClean="0"/>
              <a:t> rozwój biznesu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20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l-PL" sz="4400" i="1" dirty="0" smtClean="0"/>
              <a:t>Pan </a:t>
            </a:r>
            <a:r>
              <a:rPr lang="pl-PL" sz="4400" i="1" dirty="0"/>
              <a:t>miał wzgląd na </a:t>
            </a:r>
            <a:r>
              <a:rPr lang="pl-PL" sz="4400" i="1" dirty="0" smtClean="0"/>
              <a:t>Hioba, przywrócił </a:t>
            </a:r>
            <a:r>
              <a:rPr lang="pl-PL" sz="4400" i="1" dirty="0"/>
              <a:t>Hioba do dawnego stanu, </a:t>
            </a:r>
            <a:r>
              <a:rPr lang="pl-PL" sz="4400" i="1" dirty="0" smtClean="0"/>
              <a:t>(...) Pan </a:t>
            </a:r>
            <a:r>
              <a:rPr lang="pl-PL" sz="4400" b="1" i="1" dirty="0"/>
              <a:t>dwukrotnie powiększył</a:t>
            </a:r>
            <a:r>
              <a:rPr lang="pl-PL" sz="4400" i="1" dirty="0"/>
              <a:t> mu całą </a:t>
            </a:r>
            <a:r>
              <a:rPr lang="pl-PL" sz="4400" i="1" dirty="0" smtClean="0"/>
              <a:t>majętność (</a:t>
            </a:r>
            <a:r>
              <a:rPr lang="pl-PL" sz="4400" i="1" dirty="0"/>
              <a:t>…)</a:t>
            </a:r>
          </a:p>
          <a:p>
            <a:pPr marL="0" indent="0" algn="ctr">
              <a:buNone/>
            </a:pPr>
            <a:r>
              <a:rPr lang="pl-PL" sz="4400" i="1" dirty="0" smtClean="0"/>
              <a:t>A </a:t>
            </a:r>
            <a:r>
              <a:rPr lang="pl-PL" sz="4400" i="1" dirty="0"/>
              <a:t>teraz Pan błogosławił </a:t>
            </a:r>
            <a:r>
              <a:rPr lang="pl-PL" sz="4400" i="1" dirty="0" smtClean="0"/>
              <a:t>Hiobowi.</a:t>
            </a:r>
            <a:br>
              <a:rPr lang="pl-PL" sz="4400" i="1" dirty="0" smtClean="0"/>
            </a:br>
            <a:r>
              <a:rPr lang="pl-PL" sz="4400" i="1" dirty="0" smtClean="0"/>
              <a:t>(Hiob 42:9nn)</a:t>
            </a:r>
            <a:endParaRPr lang="pl-PL" sz="4400" i="1" dirty="0"/>
          </a:p>
        </p:txBody>
      </p:sp>
    </p:spTree>
    <p:extLst>
      <p:ext uri="{BB962C8B-B14F-4D97-AF65-F5344CB8AC3E}">
        <p14:creationId xmlns:p14="http://schemas.microsoft.com/office/powerpoint/2010/main" val="1726806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Proces poboczny </a:t>
            </a:r>
            <a:r>
              <a:rPr lang="mr-IN" dirty="0" smtClean="0"/>
              <a:t>–</a:t>
            </a:r>
            <a:r>
              <a:rPr lang="pl-PL" dirty="0" smtClean="0"/>
              <a:t> rozwój biznesu</a:t>
            </a:r>
            <a:endParaRPr lang="pl-PL" dirty="0"/>
          </a:p>
        </p:txBody>
      </p:sp>
      <p:sp>
        <p:nvSpPr>
          <p:cNvPr id="6" name="Owal 5"/>
          <p:cNvSpPr/>
          <p:nvPr/>
        </p:nvSpPr>
        <p:spPr>
          <a:xfrm>
            <a:off x="7095759" y="3074911"/>
            <a:ext cx="2960803" cy="2819774"/>
          </a:xfrm>
          <a:prstGeom prst="ellipse">
            <a:avLst/>
          </a:prstGeom>
          <a:solidFill>
            <a:srgbClr val="42A3FC"/>
          </a:solidFill>
          <a:ln w="19050">
            <a:solidFill>
              <a:srgbClr val="012D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pl-PL" sz="2400" b="1" dirty="0" smtClean="0">
                <a:solidFill>
                  <a:srgbClr val="014388"/>
                </a:solidFill>
              </a:rPr>
              <a:t>Stan aktywów</a:t>
            </a:r>
            <a:r>
              <a:rPr lang="pl-PL" sz="2400" dirty="0" smtClean="0">
                <a:solidFill>
                  <a:srgbClr val="014388"/>
                </a:solidFill>
              </a:rPr>
              <a:t/>
            </a:r>
            <a:br>
              <a:rPr lang="pl-PL" sz="2400" dirty="0" smtClean="0">
                <a:solidFill>
                  <a:srgbClr val="014388"/>
                </a:solidFill>
              </a:rPr>
            </a:br>
            <a:r>
              <a:rPr lang="pl-PL" sz="2000" dirty="0" smtClean="0">
                <a:solidFill>
                  <a:srgbClr val="014388"/>
                </a:solidFill>
              </a:rPr>
              <a:t>owce</a:t>
            </a:r>
            <a:r>
              <a:rPr lang="pl-PL" sz="2000" dirty="0">
                <a:solidFill>
                  <a:srgbClr val="014388"/>
                </a:solidFill>
              </a:rPr>
              <a:t>	</a:t>
            </a:r>
            <a:r>
              <a:rPr lang="pl-PL" sz="2000" dirty="0" smtClean="0">
                <a:solidFill>
                  <a:srgbClr val="014388"/>
                </a:solidFill>
              </a:rPr>
              <a:t>14000</a:t>
            </a:r>
            <a:r>
              <a:rPr lang="pl-PL" sz="2000" dirty="0">
                <a:solidFill>
                  <a:srgbClr val="014388"/>
                </a:solidFill>
              </a:rPr>
              <a:t/>
            </a:r>
            <a:br>
              <a:rPr lang="pl-PL" sz="2000" dirty="0">
                <a:solidFill>
                  <a:srgbClr val="014388"/>
                </a:solidFill>
              </a:rPr>
            </a:br>
            <a:r>
              <a:rPr lang="pl-PL" sz="2000" dirty="0">
                <a:solidFill>
                  <a:srgbClr val="014388"/>
                </a:solidFill>
              </a:rPr>
              <a:t>wielbłądy </a:t>
            </a:r>
            <a:r>
              <a:rPr lang="pl-PL" sz="2000" dirty="0" smtClean="0">
                <a:solidFill>
                  <a:srgbClr val="014388"/>
                </a:solidFill>
              </a:rPr>
              <a:t>6000</a:t>
            </a:r>
            <a:r>
              <a:rPr lang="pl-PL" sz="2000" dirty="0">
                <a:solidFill>
                  <a:srgbClr val="014388"/>
                </a:solidFill>
              </a:rPr>
              <a:t/>
            </a:r>
            <a:br>
              <a:rPr lang="pl-PL" sz="2000" dirty="0">
                <a:solidFill>
                  <a:srgbClr val="014388"/>
                </a:solidFill>
              </a:rPr>
            </a:br>
            <a:r>
              <a:rPr lang="pl-PL" sz="2000" dirty="0">
                <a:solidFill>
                  <a:srgbClr val="014388"/>
                </a:solidFill>
              </a:rPr>
              <a:t>pary wołów </a:t>
            </a:r>
            <a:r>
              <a:rPr lang="pl-PL" sz="2000" dirty="0" smtClean="0">
                <a:solidFill>
                  <a:srgbClr val="014388"/>
                </a:solidFill>
              </a:rPr>
              <a:t> 1000</a:t>
            </a:r>
            <a:r>
              <a:rPr lang="pl-PL" sz="2000" dirty="0">
                <a:solidFill>
                  <a:srgbClr val="014388"/>
                </a:solidFill>
              </a:rPr>
              <a:t/>
            </a:r>
            <a:br>
              <a:rPr lang="pl-PL" sz="2000" dirty="0">
                <a:solidFill>
                  <a:srgbClr val="014388"/>
                </a:solidFill>
              </a:rPr>
            </a:br>
            <a:r>
              <a:rPr lang="pl-PL" sz="2000" dirty="0">
                <a:solidFill>
                  <a:srgbClr val="014388"/>
                </a:solidFill>
              </a:rPr>
              <a:t>osły 	</a:t>
            </a:r>
            <a:r>
              <a:rPr lang="pl-PL" sz="2000" dirty="0" smtClean="0">
                <a:solidFill>
                  <a:srgbClr val="014388"/>
                </a:solidFill>
              </a:rPr>
              <a:t>1000</a:t>
            </a:r>
            <a:r>
              <a:rPr lang="pl-PL" sz="2000" dirty="0">
                <a:solidFill>
                  <a:srgbClr val="014388"/>
                </a:solidFill>
              </a:rPr>
              <a:t>	</a:t>
            </a:r>
          </a:p>
        </p:txBody>
      </p:sp>
      <p:sp>
        <p:nvSpPr>
          <p:cNvPr id="8" name="Owal 7"/>
          <p:cNvSpPr/>
          <p:nvPr/>
        </p:nvSpPr>
        <p:spPr>
          <a:xfrm>
            <a:off x="2158584" y="2007059"/>
            <a:ext cx="2960803" cy="2819774"/>
          </a:xfrm>
          <a:prstGeom prst="ellipse">
            <a:avLst/>
          </a:prstGeom>
          <a:solidFill>
            <a:srgbClr val="A8C3DC"/>
          </a:solidFill>
          <a:ln w="19050">
            <a:solidFill>
              <a:srgbClr val="0143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pl-PL" sz="2400" b="1" dirty="0" smtClean="0">
                <a:solidFill>
                  <a:srgbClr val="014388"/>
                </a:solidFill>
              </a:rPr>
              <a:t>Stan aktywów</a:t>
            </a:r>
          </a:p>
          <a:p>
            <a:r>
              <a:rPr lang="pl-PL" sz="2000" dirty="0" smtClean="0">
                <a:solidFill>
                  <a:srgbClr val="014388"/>
                </a:solidFill>
              </a:rPr>
              <a:t>owce	7000</a:t>
            </a:r>
            <a:br>
              <a:rPr lang="pl-PL" sz="2000" dirty="0" smtClean="0">
                <a:solidFill>
                  <a:srgbClr val="014388"/>
                </a:solidFill>
              </a:rPr>
            </a:br>
            <a:r>
              <a:rPr lang="pl-PL" sz="2000" dirty="0" smtClean="0">
                <a:solidFill>
                  <a:srgbClr val="014388"/>
                </a:solidFill>
              </a:rPr>
              <a:t>wielbłądy 3000</a:t>
            </a:r>
            <a:br>
              <a:rPr lang="pl-PL" sz="2000" dirty="0" smtClean="0">
                <a:solidFill>
                  <a:srgbClr val="014388"/>
                </a:solidFill>
              </a:rPr>
            </a:br>
            <a:r>
              <a:rPr lang="pl-PL" sz="2000" dirty="0" smtClean="0">
                <a:solidFill>
                  <a:srgbClr val="014388"/>
                </a:solidFill>
              </a:rPr>
              <a:t>pary wołów 500</a:t>
            </a:r>
            <a:br>
              <a:rPr lang="pl-PL" sz="2000" dirty="0" smtClean="0">
                <a:solidFill>
                  <a:srgbClr val="014388"/>
                </a:solidFill>
              </a:rPr>
            </a:br>
            <a:r>
              <a:rPr lang="pl-PL" sz="2000" dirty="0" smtClean="0">
                <a:solidFill>
                  <a:srgbClr val="014388"/>
                </a:solidFill>
              </a:rPr>
              <a:t>osły 	500</a:t>
            </a:r>
            <a:r>
              <a:rPr lang="pl-PL" sz="2400" dirty="0">
                <a:solidFill>
                  <a:srgbClr val="014388"/>
                </a:solidFill>
              </a:rPr>
              <a:t>	</a:t>
            </a:r>
            <a:endParaRPr lang="pl-PL" dirty="0">
              <a:solidFill>
                <a:srgbClr val="014388"/>
              </a:solidFill>
            </a:endParaRPr>
          </a:p>
        </p:txBody>
      </p:sp>
      <p:sp>
        <p:nvSpPr>
          <p:cNvPr id="7" name="Strzałka w prawo 6"/>
          <p:cNvSpPr/>
          <p:nvPr/>
        </p:nvSpPr>
        <p:spPr>
          <a:xfrm rot="776539">
            <a:off x="4547838" y="2891988"/>
            <a:ext cx="2909606" cy="2219267"/>
          </a:xfrm>
          <a:prstGeom prst="rightArrow">
            <a:avLst/>
          </a:prstGeom>
          <a:solidFill>
            <a:srgbClr val="FFFA8D"/>
          </a:solidFill>
          <a:ln w="19050">
            <a:solidFill>
              <a:srgbClr val="8F56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rgbClr val="8F5625"/>
                </a:solidFill>
              </a:rPr>
              <a:t>Dwukrotne powiększenie majętności</a:t>
            </a:r>
            <a:endParaRPr lang="pl-PL" sz="2000" b="1" dirty="0">
              <a:solidFill>
                <a:srgbClr val="8F5625"/>
              </a:solidFill>
            </a:endParaRPr>
          </a:p>
        </p:txBody>
      </p:sp>
      <p:sp>
        <p:nvSpPr>
          <p:cNvPr id="9" name="PoleTekstowe 8"/>
          <p:cNvSpPr txBox="1"/>
          <p:nvPr/>
        </p:nvSpPr>
        <p:spPr>
          <a:xfrm rot="779661">
            <a:off x="4820028" y="2171485"/>
            <a:ext cx="2481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smtClean="0">
                <a:solidFill>
                  <a:srgbClr val="8F5625"/>
                </a:solidFill>
              </a:rPr>
              <a:t>Co zrobił Bóg</a:t>
            </a:r>
            <a:endParaRPr lang="pl-PL" sz="2800" b="1">
              <a:solidFill>
                <a:srgbClr val="8F5625"/>
              </a:solidFill>
            </a:endParaRPr>
          </a:p>
        </p:txBody>
      </p:sp>
      <p:sp>
        <p:nvSpPr>
          <p:cNvPr id="4" name="PoleTekstowe 3"/>
          <p:cNvSpPr txBox="1"/>
          <p:nvPr/>
        </p:nvSpPr>
        <p:spPr>
          <a:xfrm>
            <a:off x="7210104" y="1200261"/>
            <a:ext cx="2023672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1300" b="1" dirty="0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?</a:t>
            </a:r>
            <a:endParaRPr lang="pl-PL" sz="41300" b="1" dirty="0">
              <a:solidFill>
                <a:srgbClr val="FF0000"/>
              </a:solidFill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98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Rozdział 42, wersy od 1-6 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838200" y="1424762"/>
            <a:ext cx="10515600" cy="52099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aseline="30000" dirty="0" smtClean="0"/>
              <a:t>(</a:t>
            </a:r>
            <a:r>
              <a:rPr lang="pl-PL" sz="2400" baseline="30000" dirty="0"/>
              <a:t>1)</a:t>
            </a:r>
            <a:r>
              <a:rPr lang="pl-PL" sz="2400" dirty="0"/>
              <a:t> Hiob na to </a:t>
            </a:r>
            <a:r>
              <a:rPr lang="pl-PL" sz="2400" dirty="0" smtClean="0"/>
              <a:t>[ </a:t>
            </a:r>
            <a:r>
              <a:rPr lang="pl-PL" sz="2400" i="1" dirty="0" smtClean="0"/>
              <a:t>na objawienie Boga swoje chwały </a:t>
            </a:r>
            <a:r>
              <a:rPr lang="pl-PL" sz="2400" dirty="0" smtClean="0"/>
              <a:t>] odpowiedział </a:t>
            </a:r>
            <a:r>
              <a:rPr lang="pl-PL" sz="2400" dirty="0"/>
              <a:t>Panu i rzekł</a:t>
            </a:r>
            <a:r>
              <a:rPr lang="pl-PL" sz="2400" dirty="0" smtClean="0"/>
              <a:t>: </a:t>
            </a:r>
          </a:p>
          <a:p>
            <a:pPr marL="0" indent="0">
              <a:buNone/>
            </a:pPr>
            <a:r>
              <a:rPr lang="pl-PL" sz="2400" baseline="30000" dirty="0"/>
              <a:t>	</a:t>
            </a:r>
            <a:r>
              <a:rPr lang="pl-PL" sz="2400" baseline="30000" dirty="0" smtClean="0"/>
              <a:t>(</a:t>
            </a:r>
            <a:r>
              <a:rPr lang="pl-PL" sz="2400" baseline="30000" dirty="0"/>
              <a:t>2)</a:t>
            </a:r>
            <a:r>
              <a:rPr lang="pl-PL" sz="2400" dirty="0"/>
              <a:t> Wiem, że Ty wszystko możesz, </a:t>
            </a:r>
            <a:br>
              <a:rPr lang="pl-PL" sz="2400" dirty="0"/>
            </a:br>
            <a:r>
              <a:rPr lang="pl-PL" sz="2400" dirty="0" smtClean="0"/>
              <a:t>	co </a:t>
            </a:r>
            <a:r>
              <a:rPr lang="pl-PL" sz="2400" dirty="0"/>
              <a:t>zamyślasz, potrafisz uczynić</a:t>
            </a:r>
            <a:r>
              <a:rPr lang="pl-PL" sz="2400" dirty="0" smtClean="0"/>
              <a:t>. </a:t>
            </a:r>
            <a:br>
              <a:rPr lang="pl-PL" sz="2400" dirty="0" smtClean="0"/>
            </a:br>
            <a:r>
              <a:rPr lang="pl-PL" sz="2400" dirty="0" smtClean="0"/>
              <a:t>	</a:t>
            </a:r>
            <a:r>
              <a:rPr lang="pl-PL" sz="2400" baseline="30000" dirty="0" smtClean="0"/>
              <a:t>(</a:t>
            </a:r>
            <a:r>
              <a:rPr lang="pl-PL" sz="2400" baseline="30000" dirty="0"/>
              <a:t>3)</a:t>
            </a:r>
            <a:r>
              <a:rPr lang="pl-PL" sz="2400" dirty="0"/>
              <a:t> Kto przysłoni plan nierozumnie? </a:t>
            </a:r>
          </a:p>
          <a:p>
            <a:pPr marL="0" indent="0">
              <a:buNone/>
            </a:pPr>
            <a:r>
              <a:rPr lang="pl-PL" sz="2400" dirty="0" smtClean="0"/>
              <a:t>	O </a:t>
            </a:r>
            <a:r>
              <a:rPr lang="pl-PL" sz="2400" dirty="0"/>
              <a:t>rzeczach wzniosłych </a:t>
            </a:r>
            <a:r>
              <a:rPr lang="pl-PL" sz="2400" dirty="0" smtClean="0"/>
              <a:t>mówiłem.</a:t>
            </a:r>
            <a:br>
              <a:rPr lang="pl-PL" sz="2400" dirty="0" smtClean="0"/>
            </a:br>
            <a:r>
              <a:rPr lang="pl-PL" sz="2400" dirty="0" smtClean="0"/>
              <a:t>	To </a:t>
            </a:r>
            <a:r>
              <a:rPr lang="pl-PL" sz="2400" dirty="0"/>
              <a:t>zbyt cudowne.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	Ja </a:t>
            </a:r>
            <a:r>
              <a:rPr lang="pl-PL" sz="2400" dirty="0"/>
              <a:t>nie rozumiem</a:t>
            </a:r>
            <a:r>
              <a:rPr lang="pl-PL" sz="2400" dirty="0" smtClean="0"/>
              <a:t>. </a:t>
            </a:r>
          </a:p>
          <a:p>
            <a:pPr marL="0" indent="0">
              <a:buNone/>
            </a:pPr>
            <a:r>
              <a:rPr lang="pl-PL" sz="2400" baseline="30000" dirty="0"/>
              <a:t>	</a:t>
            </a:r>
            <a:r>
              <a:rPr lang="pl-PL" sz="2400" baseline="30000" dirty="0" smtClean="0"/>
              <a:t>(</a:t>
            </a:r>
            <a:r>
              <a:rPr lang="pl-PL" sz="2400" baseline="30000" dirty="0"/>
              <a:t>4)</a:t>
            </a:r>
            <a:r>
              <a:rPr lang="pl-PL" sz="2400" dirty="0"/>
              <a:t> Posłuchaj, proszę.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	Pozwól </a:t>
            </a:r>
            <a:r>
              <a:rPr lang="pl-PL" sz="2400" dirty="0"/>
              <a:t>mi mówić!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	Chcę spytać.</a:t>
            </a:r>
            <a:br>
              <a:rPr lang="pl-PL" sz="2400" dirty="0" smtClean="0"/>
            </a:br>
            <a:r>
              <a:rPr lang="pl-PL" sz="2400" dirty="0" smtClean="0"/>
              <a:t>	Racz </a:t>
            </a:r>
            <a:r>
              <a:rPr lang="pl-PL" sz="2400" dirty="0"/>
              <a:t>odpowiedzieć</a:t>
            </a:r>
            <a:r>
              <a:rPr lang="pl-PL" sz="2400" dirty="0" smtClean="0"/>
              <a:t>! </a:t>
            </a:r>
          </a:p>
          <a:p>
            <a:pPr marL="0" indent="0">
              <a:buNone/>
            </a:pPr>
            <a:r>
              <a:rPr lang="pl-PL" sz="2400" baseline="30000" dirty="0"/>
              <a:t>	</a:t>
            </a:r>
            <a:r>
              <a:rPr lang="pl-PL" sz="2400" baseline="30000" dirty="0" smtClean="0"/>
              <a:t>(</a:t>
            </a:r>
            <a:r>
              <a:rPr lang="pl-PL" sz="2400" baseline="30000" dirty="0"/>
              <a:t>5)</a:t>
            </a:r>
            <a:r>
              <a:rPr lang="pl-PL" sz="2400" dirty="0"/>
              <a:t> </a:t>
            </a:r>
            <a:r>
              <a:rPr lang="pl-PL" sz="2400" b="1" dirty="0"/>
              <a:t>Dotąd Cię znałem ze słyszenia, teraz ujrzało Cię moje oko</a:t>
            </a:r>
            <a:r>
              <a:rPr lang="pl-PL" sz="2400" dirty="0" smtClean="0"/>
              <a:t>, </a:t>
            </a:r>
            <a:br>
              <a:rPr lang="pl-PL" sz="2400" dirty="0" smtClean="0"/>
            </a:br>
            <a:r>
              <a:rPr lang="pl-PL" sz="2400" dirty="0" smtClean="0"/>
              <a:t>	</a:t>
            </a:r>
            <a:r>
              <a:rPr lang="pl-PL" sz="2400" baseline="30000" dirty="0" smtClean="0"/>
              <a:t>(6)</a:t>
            </a:r>
            <a:r>
              <a:rPr lang="pl-PL" sz="2400" dirty="0" smtClean="0"/>
              <a:t> dlatego </a:t>
            </a:r>
            <a:r>
              <a:rPr lang="pl-PL" sz="2400" dirty="0"/>
              <a:t>odwołuję, co powiedziałem, kajam się w prochu i w popiele</a:t>
            </a:r>
            <a:r>
              <a:rPr lang="pl-PL" sz="2400" dirty="0" smtClean="0"/>
              <a:t>.</a:t>
            </a:r>
            <a:endParaRPr lang="pl-PL" sz="2400" dirty="0"/>
          </a:p>
        </p:txBody>
      </p:sp>
      <p:cxnSp>
        <p:nvCxnSpPr>
          <p:cNvPr id="6" name="Łącznik prosty 5"/>
          <p:cNvCxnSpPr/>
          <p:nvPr/>
        </p:nvCxnSpPr>
        <p:spPr>
          <a:xfrm>
            <a:off x="403412" y="5617882"/>
            <a:ext cx="0" cy="702235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955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Info o Księdze Hioba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Księga Hioba to Stary Testament, temat zamknięty na 300 lat </a:t>
            </a:r>
            <a:r>
              <a:rPr lang="pl-PL" dirty="0" err="1" smtClean="0"/>
              <a:t>p.ch</a:t>
            </a:r>
            <a:endParaRPr lang="pl-PL" dirty="0" smtClean="0"/>
          </a:p>
          <a:p>
            <a:r>
              <a:rPr lang="pl-PL" dirty="0" smtClean="0"/>
              <a:t>Księga Hioba jest stara:</a:t>
            </a:r>
          </a:p>
          <a:p>
            <a:pPr lvl="1"/>
            <a:r>
              <a:rPr lang="pl-PL" dirty="0" smtClean="0"/>
              <a:t>na pewno przez Mojżeszem, a więc przez -1400</a:t>
            </a:r>
          </a:p>
          <a:p>
            <a:pPr lvl="1"/>
            <a:r>
              <a:rPr lang="pl-PL" dirty="0" smtClean="0"/>
              <a:t>raczej, przed Abrahamem, a więc przed -1700</a:t>
            </a:r>
          </a:p>
          <a:p>
            <a:pPr lvl="1"/>
            <a:r>
              <a:rPr lang="pl-PL" dirty="0" smtClean="0"/>
              <a:t>możliwe, że przed Noem, więc przed -4135 lat, albo niedługo po</a:t>
            </a:r>
          </a:p>
          <a:p>
            <a:r>
              <a:rPr lang="pl-PL" dirty="0" smtClean="0"/>
              <a:t>Księga bardzo dobrze zachowana, ale poezja i język trudny</a:t>
            </a:r>
          </a:p>
          <a:p>
            <a:r>
              <a:rPr lang="pl-PL" dirty="0" smtClean="0"/>
              <a:t>Przekłady na polski:</a:t>
            </a:r>
          </a:p>
          <a:p>
            <a:pPr lvl="1"/>
            <a:r>
              <a:rPr lang="pl-PL" dirty="0" smtClean="0"/>
              <a:t>Biblia Tysiąclecia </a:t>
            </a:r>
            <a:r>
              <a:rPr lang="mr-IN" dirty="0" smtClean="0"/>
              <a:t>–</a:t>
            </a:r>
            <a:r>
              <a:rPr lang="pl-PL" dirty="0" smtClean="0"/>
              <a:t> godny polecenia</a:t>
            </a:r>
          </a:p>
          <a:p>
            <a:pPr lvl="1"/>
            <a:r>
              <a:rPr lang="pl-PL" dirty="0" smtClean="0"/>
              <a:t>Biblia Warszawska</a:t>
            </a:r>
          </a:p>
          <a:p>
            <a:pPr lvl="1"/>
            <a:r>
              <a:rPr lang="pl-PL" dirty="0" smtClean="0"/>
              <a:t>Biblia Gdańska </a:t>
            </a:r>
            <a:r>
              <a:rPr lang="mr-IN" dirty="0" smtClean="0"/>
              <a:t>–</a:t>
            </a:r>
            <a:r>
              <a:rPr lang="pl-PL" dirty="0" smtClean="0"/>
              <a:t> dość wierny</a:t>
            </a:r>
          </a:p>
          <a:p>
            <a:pPr lvl="1"/>
            <a:r>
              <a:rPr lang="pl-PL" dirty="0"/>
              <a:t>k</a:t>
            </a:r>
            <a:r>
              <a:rPr lang="pl-PL" dirty="0" smtClean="0"/>
              <a:t>s. Wujek i inne renesansowe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972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Rozdział 42, 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aseline="30000" dirty="0" smtClean="0"/>
              <a:t>(</a:t>
            </a:r>
            <a:r>
              <a:rPr lang="pl-PL" sz="2400" baseline="30000" dirty="0"/>
              <a:t>7)</a:t>
            </a:r>
            <a:r>
              <a:rPr lang="pl-PL" sz="2400" dirty="0"/>
              <a:t> Skoro Pan te słowa wypowiedział do Hioba, przemówił i do </a:t>
            </a:r>
            <a:r>
              <a:rPr lang="pl-PL" sz="2400" dirty="0" err="1"/>
              <a:t>Elifaza</a:t>
            </a:r>
            <a:r>
              <a:rPr lang="pl-PL" sz="2400" dirty="0"/>
              <a:t> z </a:t>
            </a:r>
            <a:r>
              <a:rPr lang="pl-PL" sz="2400" dirty="0" err="1"/>
              <a:t>Temanu</a:t>
            </a:r>
            <a:r>
              <a:rPr lang="pl-PL" sz="2400" dirty="0"/>
              <a:t>: Zapłonąłem gniewem na ciebie i na dwóch przyjaciół twoich, </a:t>
            </a:r>
            <a:r>
              <a:rPr lang="pl-PL" sz="2400" b="1" u="sng" dirty="0"/>
              <a:t>bo nie mówiliście o Mnie prawdy, jak sługa mój, Hiob</a:t>
            </a:r>
            <a:r>
              <a:rPr lang="pl-PL" sz="2400" dirty="0"/>
              <a:t>.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baseline="30000" dirty="0"/>
              <a:t>(8)</a:t>
            </a:r>
            <a:r>
              <a:rPr lang="pl-PL" sz="2400" dirty="0"/>
              <a:t> Weźcie teraz siedem młodych cielców i siedem baranów, idźcie do sługi mego, Hioba, i złóżcie ofiarę całopalną za siebie. Mój sługa, Hiob, będzie się za was modlił. Tylko ze względu na niego nic złego wam nie uczynię, choć nie mówiliście prawdy o Mnie, jak sługa mój, Hiob.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baseline="30000" dirty="0"/>
              <a:t>(9)</a:t>
            </a:r>
            <a:r>
              <a:rPr lang="pl-PL" sz="2400" dirty="0"/>
              <a:t> Poszli więc, </a:t>
            </a:r>
            <a:r>
              <a:rPr lang="pl-PL" sz="2400" dirty="0" err="1"/>
              <a:t>Elifaz</a:t>
            </a:r>
            <a:r>
              <a:rPr lang="pl-PL" sz="2400" dirty="0"/>
              <a:t> z </a:t>
            </a:r>
            <a:r>
              <a:rPr lang="pl-PL" sz="2400" dirty="0" err="1"/>
              <a:t>Temanu</a:t>
            </a:r>
            <a:r>
              <a:rPr lang="pl-PL" sz="2400" dirty="0"/>
              <a:t>, </a:t>
            </a:r>
            <a:r>
              <a:rPr lang="pl-PL" sz="2400" dirty="0" err="1"/>
              <a:t>Bildad</a:t>
            </a:r>
            <a:r>
              <a:rPr lang="pl-PL" sz="2400" dirty="0"/>
              <a:t> z </a:t>
            </a:r>
            <a:r>
              <a:rPr lang="pl-PL" sz="2400" dirty="0" err="1"/>
              <a:t>Szuach</a:t>
            </a:r>
            <a:r>
              <a:rPr lang="pl-PL" sz="2400" dirty="0"/>
              <a:t> i </a:t>
            </a:r>
            <a:r>
              <a:rPr lang="pl-PL" sz="2400" dirty="0" err="1"/>
              <a:t>Sofar</a:t>
            </a:r>
            <a:r>
              <a:rPr lang="pl-PL" sz="2400" dirty="0"/>
              <a:t> z </a:t>
            </a:r>
            <a:r>
              <a:rPr lang="pl-PL" sz="2400" dirty="0" err="1"/>
              <a:t>Naamy</a:t>
            </a:r>
            <a:r>
              <a:rPr lang="pl-PL" sz="2400" dirty="0"/>
              <a:t>. Uczynili, jak mówił im Pan, a Pan </a:t>
            </a:r>
            <a:r>
              <a:rPr lang="pl-PL" sz="2400" dirty="0" smtClean="0"/>
              <a:t>(</a:t>
            </a:r>
            <a:r>
              <a:rPr lang="mr-IN" sz="2400" dirty="0" smtClean="0"/>
              <a:t>…</a:t>
            </a:r>
            <a:r>
              <a:rPr lang="pl-PL" sz="2400" dirty="0" smtClean="0"/>
              <a:t>)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53660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Rozdział 42, wersy 9b-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aseline="30000" dirty="0" smtClean="0"/>
              <a:t>(9b)</a:t>
            </a:r>
            <a:r>
              <a:rPr lang="pl-PL" sz="2400" dirty="0" smtClean="0"/>
              <a:t> Pan </a:t>
            </a:r>
            <a:r>
              <a:rPr lang="pl-PL" sz="2400" dirty="0"/>
              <a:t>miał wzgląd na Hioba</a:t>
            </a:r>
            <a:r>
              <a:rPr lang="pl-PL" sz="2400" dirty="0" smtClean="0"/>
              <a:t>. </a:t>
            </a:r>
            <a:r>
              <a:rPr lang="pl-PL" sz="2400" baseline="30000" dirty="0" smtClean="0"/>
              <a:t>(</a:t>
            </a:r>
            <a:r>
              <a:rPr lang="pl-PL" sz="2400" baseline="30000" dirty="0"/>
              <a:t>10)</a:t>
            </a:r>
            <a:r>
              <a:rPr lang="pl-PL" sz="2400" dirty="0"/>
              <a:t> I Pan przywrócił Hioba do dawnego stanu, gdyż modlił się on za swych przyjaciół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r>
              <a:rPr lang="pl-PL" sz="2400" dirty="0" smtClean="0"/>
              <a:t>Pan </a:t>
            </a:r>
            <a:r>
              <a:rPr lang="pl-PL" sz="2400" dirty="0"/>
              <a:t>dwukrotnie powiększył mu całą majętność</a:t>
            </a:r>
            <a:r>
              <a:rPr lang="pl-PL" sz="2400" dirty="0" smtClean="0"/>
              <a:t>. </a:t>
            </a:r>
            <a:r>
              <a:rPr lang="pl-PL" sz="2400" baseline="30000" dirty="0" smtClean="0"/>
              <a:t>(</a:t>
            </a:r>
            <a:r>
              <a:rPr lang="pl-PL" sz="2400" baseline="30000" dirty="0"/>
              <a:t>11)</a:t>
            </a:r>
            <a:r>
              <a:rPr lang="pl-PL" sz="2400" dirty="0"/>
              <a:t> Przyszli do niego wszyscy jego bracia, siostry i dawni znajomi, jedli z nim chleb w jego domu i ubolewali nad nim, i pocieszali go z powodu nieszczęścia, jakie na niego zesłał Pan. Każdy mu dał jeden srebrny pieniądz i jeden złoty kolczyk</a:t>
            </a:r>
            <a:r>
              <a:rPr lang="pl-PL" sz="2400" dirty="0" smtClean="0"/>
              <a:t>.</a:t>
            </a:r>
            <a:endParaRPr lang="pl-PL" sz="2400" dirty="0"/>
          </a:p>
          <a:p>
            <a:pPr marL="0" indent="0">
              <a:buNone/>
            </a:pPr>
            <a:r>
              <a:rPr lang="pl-PL" sz="2400" baseline="30000" dirty="0" smtClean="0"/>
              <a:t>(</a:t>
            </a:r>
            <a:r>
              <a:rPr lang="pl-PL" sz="2400" baseline="30000" dirty="0"/>
              <a:t>12)</a:t>
            </a:r>
            <a:r>
              <a:rPr lang="pl-PL" sz="2400" dirty="0"/>
              <a:t> A teraz Pan błogosławił Hiobowi, tak że miał czternaście tysięcy owiec, sześć tysięcy wielbłądów, tysiąc jarzm wołów i tysiąc oślic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r>
              <a:rPr lang="pl-PL" sz="2400" baseline="30000" dirty="0" smtClean="0"/>
              <a:t>(</a:t>
            </a:r>
            <a:r>
              <a:rPr lang="pl-PL" sz="2400" baseline="30000" dirty="0"/>
              <a:t>13)</a:t>
            </a:r>
            <a:r>
              <a:rPr lang="pl-PL" sz="2400" dirty="0"/>
              <a:t> Miał jeszcze siedmiu synów i trzy córki</a:t>
            </a:r>
            <a:r>
              <a:rPr lang="pl-PL" sz="2400" dirty="0" smtClean="0"/>
              <a:t>. </a:t>
            </a:r>
            <a:r>
              <a:rPr lang="pl-PL" sz="2400" baseline="30000" dirty="0" smtClean="0"/>
              <a:t>(</a:t>
            </a:r>
            <a:r>
              <a:rPr lang="pl-PL" sz="2400" baseline="30000" dirty="0"/>
              <a:t>14)</a:t>
            </a:r>
            <a:r>
              <a:rPr lang="pl-PL" sz="2400" dirty="0"/>
              <a:t> Pierwszą nazwał Gołębicą, drugą - Kasją, a trzecią - Rogiem-z-kremem-do-powiek</a:t>
            </a:r>
            <a:r>
              <a:rPr lang="pl-PL" sz="2400" dirty="0" smtClean="0"/>
              <a:t>. </a:t>
            </a:r>
            <a:r>
              <a:rPr lang="pl-PL" sz="2400" baseline="30000" dirty="0" smtClean="0"/>
              <a:t>(</a:t>
            </a:r>
            <a:r>
              <a:rPr lang="pl-PL" sz="2400" baseline="30000" dirty="0"/>
              <a:t>15)</a:t>
            </a:r>
            <a:r>
              <a:rPr lang="pl-PL" sz="2400" dirty="0"/>
              <a:t> Nie było w całym kraju kobiet tak pięknych jak córki Hioba. Dał im też ojciec dziedzictwo między braćmi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r>
              <a:rPr lang="pl-PL" sz="2400" baseline="30000" dirty="0" smtClean="0"/>
              <a:t>(</a:t>
            </a:r>
            <a:r>
              <a:rPr lang="pl-PL" sz="2400" baseline="30000" dirty="0"/>
              <a:t>16)</a:t>
            </a:r>
            <a:r>
              <a:rPr lang="pl-PL" sz="2400" dirty="0"/>
              <a:t> I żył jeszcze Hiob sto czterdzieści lat, i widział swych synów i wnuków - cztery pokolenia</a:t>
            </a:r>
            <a:r>
              <a:rPr lang="pl-PL" sz="2400" dirty="0" smtClean="0"/>
              <a:t>. </a:t>
            </a:r>
            <a:r>
              <a:rPr lang="pl-PL" sz="2400" baseline="30000" dirty="0" smtClean="0"/>
              <a:t>(</a:t>
            </a:r>
            <a:r>
              <a:rPr lang="pl-PL" sz="2400" baseline="30000" dirty="0"/>
              <a:t>17)</a:t>
            </a:r>
            <a:r>
              <a:rPr lang="pl-PL" sz="2400" dirty="0"/>
              <a:t> Umarł Hiob stary i w pełni dni.</a:t>
            </a:r>
          </a:p>
        </p:txBody>
      </p:sp>
      <p:sp>
        <p:nvSpPr>
          <p:cNvPr id="6" name="PoleTekstowe 5"/>
          <p:cNvSpPr txBox="1"/>
          <p:nvPr/>
        </p:nvSpPr>
        <p:spPr>
          <a:xfrm>
            <a:off x="10657841" y="225900"/>
            <a:ext cx="2023672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1300" b="1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!</a:t>
            </a:r>
            <a:endParaRPr lang="pl-PL" sz="41300" b="1" dirty="0">
              <a:solidFill>
                <a:srgbClr val="FF0000"/>
              </a:solidFill>
              <a:latin typeface="Times" charset="0"/>
              <a:ea typeface="Times" charset="0"/>
              <a:cs typeface="Times" charset="0"/>
            </a:endParaRPr>
          </a:p>
        </p:txBody>
      </p:sp>
      <p:cxnSp>
        <p:nvCxnSpPr>
          <p:cNvPr id="7" name="Łącznik prosty 6"/>
          <p:cNvCxnSpPr/>
          <p:nvPr/>
        </p:nvCxnSpPr>
        <p:spPr>
          <a:xfrm>
            <a:off x="403412" y="2569882"/>
            <a:ext cx="0" cy="3122706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49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Podwojenie?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aseline="30000" dirty="0" smtClean="0"/>
              <a:t>(9b)</a:t>
            </a:r>
            <a:r>
              <a:rPr lang="pl-PL" sz="2400" dirty="0" smtClean="0"/>
              <a:t> Pan </a:t>
            </a:r>
            <a:r>
              <a:rPr lang="pl-PL" sz="2400" dirty="0"/>
              <a:t>miał wzgląd na Hioba</a:t>
            </a:r>
            <a:r>
              <a:rPr lang="pl-PL" sz="2400" dirty="0" smtClean="0"/>
              <a:t>. </a:t>
            </a:r>
            <a:r>
              <a:rPr lang="pl-PL" sz="2400" baseline="30000" dirty="0" smtClean="0"/>
              <a:t>(</a:t>
            </a:r>
            <a:r>
              <a:rPr lang="pl-PL" sz="2400" baseline="30000" dirty="0"/>
              <a:t>10)</a:t>
            </a:r>
            <a:r>
              <a:rPr lang="pl-PL" sz="2400" dirty="0"/>
              <a:t> I Pan </a:t>
            </a:r>
            <a:r>
              <a:rPr lang="pl-PL" sz="2400" b="1" dirty="0"/>
              <a:t>przywrócił</a:t>
            </a:r>
            <a:r>
              <a:rPr lang="pl-PL" sz="2400" dirty="0"/>
              <a:t> Hioba do dawnego stanu, gdyż modlił się on za swych przyjaciół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r>
              <a:rPr lang="pl-PL" sz="2400" dirty="0" smtClean="0"/>
              <a:t>Pan </a:t>
            </a:r>
            <a:r>
              <a:rPr lang="pl-PL" sz="2400" b="1" dirty="0"/>
              <a:t>dwukrotnie</a:t>
            </a:r>
            <a:r>
              <a:rPr lang="pl-PL" sz="2400" dirty="0"/>
              <a:t> powiększył mu całą majętność</a:t>
            </a:r>
            <a:r>
              <a:rPr lang="pl-PL" sz="2400" dirty="0" smtClean="0"/>
              <a:t>.</a:t>
            </a:r>
            <a:endParaRPr lang="pl-PL" sz="2400" dirty="0"/>
          </a:p>
        </p:txBody>
      </p:sp>
      <p:sp>
        <p:nvSpPr>
          <p:cNvPr id="6" name="PoleTekstowe 5"/>
          <p:cNvSpPr txBox="1"/>
          <p:nvPr/>
        </p:nvSpPr>
        <p:spPr>
          <a:xfrm>
            <a:off x="10657841" y="225900"/>
            <a:ext cx="2023672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1300" b="1" smtClean="0">
                <a:solidFill>
                  <a:srgbClr val="FF0000"/>
                </a:solidFill>
                <a:latin typeface="Times" charset="0"/>
                <a:ea typeface="Times" charset="0"/>
                <a:cs typeface="Times" charset="0"/>
              </a:rPr>
              <a:t>!</a:t>
            </a:r>
            <a:endParaRPr lang="pl-PL" sz="41300" b="1" dirty="0">
              <a:solidFill>
                <a:srgbClr val="FF0000"/>
              </a:solidFill>
              <a:latin typeface="Times" charset="0"/>
              <a:ea typeface="Times" charset="0"/>
              <a:cs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63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miał Hiob</a:t>
            </a:r>
            <a:br>
              <a:rPr lang="pl-PL" dirty="0" smtClean="0"/>
            </a:br>
            <a:r>
              <a:rPr lang="pl-PL" dirty="0" smtClean="0"/>
              <a:t>(aktywa + zarząd)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aseline="30000" dirty="0"/>
              <a:t>(9b)</a:t>
            </a:r>
            <a:r>
              <a:rPr lang="pl-PL" sz="2400" dirty="0"/>
              <a:t> Pan miał wzgląd na Hioba. </a:t>
            </a:r>
            <a:r>
              <a:rPr lang="pl-PL" sz="2400" baseline="30000" dirty="0"/>
              <a:t>(10)</a:t>
            </a:r>
            <a:r>
              <a:rPr lang="pl-PL" sz="2400" dirty="0"/>
              <a:t> I Pan </a:t>
            </a:r>
            <a:r>
              <a:rPr lang="pl-PL" sz="2400" b="1" dirty="0"/>
              <a:t>przywrócił</a:t>
            </a:r>
            <a:r>
              <a:rPr lang="pl-PL" sz="2400" dirty="0"/>
              <a:t> Hioba do dawnego stanu, gdyż modlił się on za swych przyjaciół.</a:t>
            </a:r>
          </a:p>
          <a:p>
            <a:pPr marL="0" indent="0">
              <a:buNone/>
            </a:pPr>
            <a:r>
              <a:rPr lang="pl-PL" sz="2400" dirty="0"/>
              <a:t>Pan </a:t>
            </a:r>
            <a:r>
              <a:rPr lang="pl-PL" sz="2400" b="1" dirty="0"/>
              <a:t>dwukrotnie</a:t>
            </a:r>
            <a:r>
              <a:rPr lang="pl-PL" sz="2400" dirty="0"/>
              <a:t> powiększył mu całą majętność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r>
              <a:rPr lang="pl-PL" sz="2400" dirty="0" smtClean="0"/>
              <a:t>(</a:t>
            </a:r>
            <a:r>
              <a:rPr lang="mr-IN" sz="2400" dirty="0" smtClean="0"/>
              <a:t>…</a:t>
            </a:r>
            <a:r>
              <a:rPr lang="pl-PL" sz="2400" dirty="0" smtClean="0"/>
              <a:t>)</a:t>
            </a:r>
            <a:endParaRPr lang="pl-PL" sz="2400" dirty="0"/>
          </a:p>
          <a:p>
            <a:pPr marL="0" indent="0">
              <a:buNone/>
            </a:pPr>
            <a:r>
              <a:rPr lang="pl-PL" sz="2400" baseline="30000" dirty="0" smtClean="0"/>
              <a:t>(12)</a:t>
            </a:r>
            <a:r>
              <a:rPr lang="pl-PL" sz="2400" dirty="0" smtClean="0"/>
              <a:t> A teraz Pan błogosławił Hiobowi, tak że miał czternaście tysięcy owiec, sześć tysięcy wielbłądów, tysiąc jarzm wołów i tysiąc oślic.</a:t>
            </a:r>
          </a:p>
          <a:p>
            <a:pPr marL="0" indent="0">
              <a:buNone/>
            </a:pPr>
            <a:r>
              <a:rPr lang="pl-PL" sz="2400" baseline="30000" dirty="0" smtClean="0"/>
              <a:t>(13)</a:t>
            </a:r>
            <a:r>
              <a:rPr lang="pl-PL" sz="2400" dirty="0" smtClean="0"/>
              <a:t> Miał jeszcze (</a:t>
            </a:r>
            <a:r>
              <a:rPr lang="mr-IN" sz="2400" dirty="0" smtClean="0"/>
              <a:t>…</a:t>
            </a:r>
            <a:r>
              <a:rPr lang="pl-PL" sz="2400" dirty="0" smtClean="0"/>
              <a:t>)</a:t>
            </a:r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12469193"/>
              </p:ext>
            </p:extLst>
          </p:nvPr>
        </p:nvGraphicFramePr>
        <p:xfrm>
          <a:off x="6172200" y="1825625"/>
          <a:ext cx="5181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posiadanie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na początku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owce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7000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14000</a:t>
                      </a:r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wielbłądy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3000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6000</a:t>
                      </a:r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pary</a:t>
                      </a:r>
                      <a:r>
                        <a:rPr lang="pl-PL" sz="2400" baseline="0" dirty="0" smtClean="0"/>
                        <a:t> wołów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500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1000</a:t>
                      </a:r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osły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500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1000</a:t>
                      </a:r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synowie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7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córki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3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6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 co z zarządem? Podwojenie?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aseline="30000" dirty="0" smtClean="0"/>
              <a:t>(12)</a:t>
            </a:r>
            <a:r>
              <a:rPr lang="pl-PL" sz="2400" dirty="0" smtClean="0"/>
              <a:t> A teraz Pan błogosławił Hiobowi, tak że miał czternaście tysięcy owiec, sześć tysięcy wielbłądów, tysiąc jarzm wołów i tysiąc oślic.</a:t>
            </a:r>
          </a:p>
          <a:p>
            <a:pPr marL="0" indent="0">
              <a:buNone/>
            </a:pPr>
            <a:r>
              <a:rPr lang="pl-PL" sz="2400" baseline="30000" dirty="0" smtClean="0"/>
              <a:t>(13)</a:t>
            </a:r>
            <a:r>
              <a:rPr lang="pl-PL" sz="2400" dirty="0" smtClean="0"/>
              <a:t> Miał jeszcze siedmiu synów i trzy córki. </a:t>
            </a:r>
            <a:r>
              <a:rPr lang="pl-PL" sz="2400" baseline="30000" dirty="0" smtClean="0"/>
              <a:t>(14)</a:t>
            </a:r>
            <a:r>
              <a:rPr lang="pl-PL" sz="2400" dirty="0" smtClean="0"/>
              <a:t> Pierwszą nazwał Gołębicą, drugą - Kasją, a trzecią - Rogiem-z-kremem-do-powiek. </a:t>
            </a:r>
            <a:r>
              <a:rPr lang="pl-PL" sz="2400" baseline="30000" dirty="0" smtClean="0"/>
              <a:t>(15)</a:t>
            </a:r>
            <a:r>
              <a:rPr lang="pl-PL" sz="2400" dirty="0" smtClean="0"/>
              <a:t> (</a:t>
            </a:r>
            <a:r>
              <a:rPr lang="mr-IN" sz="2400" dirty="0" smtClean="0"/>
              <a:t>…</a:t>
            </a:r>
            <a:r>
              <a:rPr lang="pl-PL" sz="2400" dirty="0" smtClean="0"/>
              <a:t>)</a:t>
            </a:r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58826722"/>
              </p:ext>
            </p:extLst>
          </p:nvPr>
        </p:nvGraphicFramePr>
        <p:xfrm>
          <a:off x="6172200" y="1825625"/>
          <a:ext cx="5181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posiadanie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na początku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owce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7000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14000</a:t>
                      </a:r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wielbłądy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3000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6000</a:t>
                      </a:r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pary</a:t>
                      </a:r>
                      <a:r>
                        <a:rPr lang="pl-PL" sz="2400" baseline="0" dirty="0" smtClean="0"/>
                        <a:t> wołów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500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1000</a:t>
                      </a:r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osły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500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1000</a:t>
                      </a:r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synowie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7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7</a:t>
                      </a:r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córki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3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smtClean="0"/>
                        <a:t>3</a:t>
                      </a:r>
                      <a:endParaRPr lang="pl-PL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40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 co z zarządem? Podwojenie</a:t>
            </a:r>
            <a:r>
              <a:rPr lang="pl-PL" dirty="0"/>
              <a:t> </a:t>
            </a:r>
            <a:r>
              <a:rPr lang="pl-PL" dirty="0" smtClean="0"/>
              <a:t>i bonus!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aseline="30000" dirty="0" smtClean="0"/>
              <a:t>(12)</a:t>
            </a:r>
            <a:r>
              <a:rPr lang="pl-PL" sz="2400" dirty="0" smtClean="0"/>
              <a:t> A teraz Pan błogosławił Hiobowi, tak że miał czternaście tysięcy owiec, sześć tysięcy wielbłądów, tysiąc jarzm wołów i tysiąc oślic.</a:t>
            </a:r>
          </a:p>
          <a:p>
            <a:pPr marL="0" indent="0">
              <a:buNone/>
            </a:pPr>
            <a:r>
              <a:rPr lang="pl-PL" sz="2400" baseline="30000" dirty="0" smtClean="0"/>
              <a:t>(13)</a:t>
            </a:r>
            <a:r>
              <a:rPr lang="pl-PL" sz="2400" dirty="0" smtClean="0"/>
              <a:t> Miał jeszcze siedmiu synów i trzy córki. </a:t>
            </a:r>
            <a:r>
              <a:rPr lang="pl-PL" sz="2400" baseline="30000" dirty="0" smtClean="0"/>
              <a:t>(14)</a:t>
            </a:r>
            <a:r>
              <a:rPr lang="pl-PL" sz="2400" dirty="0" smtClean="0"/>
              <a:t> Pierwszą nazwał Gołębicą, drugą - Kasją, a trzecią - Rogiem-z-kremem-do-powiek. </a:t>
            </a:r>
            <a:r>
              <a:rPr lang="pl-PL" sz="2400" baseline="30000" dirty="0" smtClean="0"/>
              <a:t>(15)</a:t>
            </a:r>
            <a:r>
              <a:rPr lang="pl-PL" sz="2400" dirty="0" smtClean="0"/>
              <a:t> </a:t>
            </a:r>
            <a:r>
              <a:rPr lang="pl-PL" sz="2400" b="1" u="sng" dirty="0" smtClean="0"/>
              <a:t>Nie było w całym kraju kobiet tak pięknych jak córki Hioba.</a:t>
            </a:r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6473293"/>
              </p:ext>
            </p:extLst>
          </p:nvPr>
        </p:nvGraphicFramePr>
        <p:xfrm>
          <a:off x="6172200" y="1825625"/>
          <a:ext cx="5181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posiadanie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na początku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owce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7000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14000</a:t>
                      </a:r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wielbłądy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3000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6000</a:t>
                      </a:r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pary</a:t>
                      </a:r>
                      <a:r>
                        <a:rPr lang="pl-PL" sz="2400" baseline="0" dirty="0" smtClean="0"/>
                        <a:t> wołów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500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1000</a:t>
                      </a:r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osły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500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1000</a:t>
                      </a:r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synowie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7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7</a:t>
                      </a:r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córki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3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3+</a:t>
                      </a:r>
                      <a:endParaRPr lang="pl-PL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97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Podwojenie?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sz="4400" dirty="0" smtClean="0"/>
              <a:t>Środki trwałe:</a:t>
            </a:r>
          </a:p>
          <a:p>
            <a:pPr marL="0" indent="0">
              <a:buNone/>
            </a:pPr>
            <a:r>
              <a:rPr lang="pl-PL" sz="4400" dirty="0"/>
              <a:t>	</a:t>
            </a:r>
            <a:r>
              <a:rPr lang="pl-PL" sz="4400" dirty="0" smtClean="0"/>
              <a:t>7000 </a:t>
            </a:r>
            <a:r>
              <a:rPr lang="pl-PL" sz="4400" dirty="0" smtClean="0">
                <a:sym typeface="Wingdings"/>
              </a:rPr>
              <a:t> 14000; 3000  6000 </a:t>
            </a:r>
            <a:r>
              <a:rPr lang="mr-IN" sz="4400" dirty="0" smtClean="0">
                <a:sym typeface="Wingdings"/>
              </a:rPr>
              <a:t>–</a:t>
            </a:r>
            <a:r>
              <a:rPr lang="pl-PL" sz="4400" dirty="0" smtClean="0">
                <a:sym typeface="Wingdings"/>
              </a:rPr>
              <a:t> podwojenie!</a:t>
            </a:r>
            <a:endParaRPr lang="pl-PL" sz="4400" dirty="0" smtClean="0">
              <a:sym typeface="Wingdings"/>
            </a:endParaRPr>
          </a:p>
          <a:p>
            <a:pPr marL="0" indent="0">
              <a:buNone/>
            </a:pPr>
            <a:r>
              <a:rPr lang="pl-PL" sz="4400" dirty="0" smtClean="0">
                <a:sym typeface="Wingdings"/>
              </a:rPr>
              <a:t>Zarząd:</a:t>
            </a:r>
          </a:p>
          <a:p>
            <a:pPr marL="0" indent="0">
              <a:buNone/>
            </a:pPr>
            <a:r>
              <a:rPr lang="pl-PL" sz="4400" dirty="0" smtClean="0">
                <a:sym typeface="Wingdings"/>
              </a:rPr>
              <a:t>	7  7; 3  3 </a:t>
            </a:r>
            <a:r>
              <a:rPr lang="mr-IN" sz="4400" dirty="0" smtClean="0">
                <a:sym typeface="Wingdings"/>
              </a:rPr>
              <a:t>–</a:t>
            </a:r>
            <a:r>
              <a:rPr lang="pl-PL" sz="4400" dirty="0" smtClean="0">
                <a:sym typeface="Wingdings"/>
              </a:rPr>
              <a:t> co jest?</a:t>
            </a:r>
          </a:p>
          <a:p>
            <a:pPr marL="0" indent="0">
              <a:buNone/>
            </a:pPr>
            <a:endParaRPr lang="pl-PL" dirty="0" smtClean="0">
              <a:sym typeface="Wingdings"/>
            </a:endParaRPr>
          </a:p>
          <a:p>
            <a:pPr marL="0" indent="0">
              <a:buNone/>
            </a:pPr>
            <a:r>
              <a:rPr lang="pl-PL" dirty="0" smtClean="0">
                <a:sym typeface="Wingdings"/>
              </a:rPr>
              <a:t>Pytania:</a:t>
            </a:r>
            <a:endParaRPr lang="pl-PL" dirty="0">
              <a:sym typeface="Wingdings"/>
            </a:endParaRP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sym typeface="Wingdings"/>
              </a:rPr>
              <a:t>Jaki jest czas amortyzacji środka trwałego (wielbłąda, albo stada wielbłądów</a:t>
            </a:r>
            <a:r>
              <a:rPr lang="pl-PL" dirty="0" smtClean="0">
                <a:sym typeface="Wingdings"/>
              </a:rPr>
              <a:t>?)</a:t>
            </a:r>
            <a:endParaRPr lang="pl-PL" dirty="0">
              <a:sym typeface="Wingdings"/>
            </a:endParaRP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sym typeface="Wingdings"/>
              </a:rPr>
              <a:t>Jaki jest czas życia zarządu?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315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Hiob wierzył w wieczność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A </a:t>
            </a:r>
            <a:r>
              <a:rPr lang="pl-PL" dirty="0"/>
              <a:t>człowiek umarły nie wstanie, nie zbudzą się </a:t>
            </a:r>
            <a:r>
              <a:rPr lang="pl-PL" dirty="0" smtClean="0"/>
              <a:t>zmarli, póki </a:t>
            </a:r>
            <a:r>
              <a:rPr lang="pl-PL" dirty="0"/>
              <a:t>trwa niebo, ze snu swego się nie ocucą</a:t>
            </a:r>
            <a:r>
              <a:rPr lang="pl-PL" dirty="0" smtClean="0"/>
              <a:t>. O </a:t>
            </a:r>
            <a:r>
              <a:rPr lang="pl-PL" dirty="0"/>
              <a:t>gdybyś w </a:t>
            </a:r>
            <a:r>
              <a:rPr lang="pl-PL" dirty="0" err="1"/>
              <a:t>Szeolu</a:t>
            </a:r>
            <a:r>
              <a:rPr lang="pl-PL" dirty="0"/>
              <a:t> mnie schował, </a:t>
            </a:r>
            <a:r>
              <a:rPr lang="pl-PL" dirty="0" smtClean="0"/>
              <a:t>ukrył</a:t>
            </a:r>
            <a:r>
              <a:rPr lang="pl-PL" dirty="0"/>
              <a:t>, aż gniew Twój przeminie, </a:t>
            </a:r>
            <a:r>
              <a:rPr lang="pl-PL" dirty="0" smtClean="0"/>
              <a:t>czas </a:t>
            </a:r>
            <a:r>
              <a:rPr lang="pl-PL" dirty="0"/>
              <a:t>mi wyznaczył, </a:t>
            </a:r>
            <a:r>
              <a:rPr lang="pl-PL" dirty="0" smtClean="0"/>
              <a:t>kiedy </a:t>
            </a:r>
            <a:r>
              <a:rPr lang="pl-PL" dirty="0"/>
              <a:t>mnie wspomnisz</a:t>
            </a:r>
            <a:r>
              <a:rPr lang="pl-PL" dirty="0" smtClean="0"/>
              <a:t>!?</a:t>
            </a:r>
          </a:p>
          <a:p>
            <a:pPr marL="0" indent="0">
              <a:buNone/>
            </a:pPr>
            <a:r>
              <a:rPr lang="pl-PL" dirty="0" smtClean="0"/>
              <a:t>Ale </a:t>
            </a:r>
            <a:r>
              <a:rPr lang="pl-PL" dirty="0"/>
              <a:t>czy zmarły ożyje? Czekałbym przez wszystkie dni mojej służby, aż moja zmiana nadejdzie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Ty </a:t>
            </a:r>
            <a:r>
              <a:rPr lang="pl-PL" dirty="0"/>
              <a:t>byś zawezwał, ja bym Ci odpowiadał, </a:t>
            </a:r>
            <a:r>
              <a:rPr lang="pl-PL" dirty="0" smtClean="0"/>
              <a:t>zapragnąłbyś </a:t>
            </a:r>
            <a:r>
              <a:rPr lang="pl-PL" dirty="0"/>
              <a:t>dzieła rąk swoich</a:t>
            </a:r>
            <a:r>
              <a:rPr lang="pl-PL" dirty="0" smtClean="0"/>
              <a:t>.</a:t>
            </a:r>
            <a:br>
              <a:rPr lang="pl-PL" dirty="0" smtClean="0"/>
            </a:br>
            <a:r>
              <a:rPr lang="pl-PL" dirty="0" smtClean="0"/>
              <a:t>(Hiob 14:12-15)</a:t>
            </a:r>
          </a:p>
          <a:p>
            <a:pPr marL="0" indent="0">
              <a:buNone/>
            </a:pPr>
            <a:r>
              <a:rPr lang="pl-PL" dirty="0" smtClean="0"/>
              <a:t>(</a:t>
            </a:r>
            <a:r>
              <a:rPr lang="mr-IN" dirty="0" smtClean="0"/>
              <a:t>…</a:t>
            </a:r>
            <a:r>
              <a:rPr lang="pl-PL" dirty="0" smtClean="0"/>
              <a:t>)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Lecz ja wiem: Wybawca mój żyje, na ziemi wystąpi jako ostatni. </a:t>
            </a:r>
            <a:r>
              <a:rPr lang="pl-PL" b="1" dirty="0"/>
              <a:t>Potem me szczątki skórą odzieje, i ciałem swym Boga zobaczę. </a:t>
            </a:r>
            <a:endParaRPr lang="pl-PL" b="1" dirty="0" smtClean="0"/>
          </a:p>
          <a:p>
            <a:pPr marL="0" indent="0">
              <a:buNone/>
            </a:pPr>
            <a:r>
              <a:rPr lang="pl-PL" dirty="0" smtClean="0"/>
              <a:t>To </a:t>
            </a:r>
            <a:r>
              <a:rPr lang="pl-PL" dirty="0"/>
              <a:t>właśnie ja Go zobaczę, moje oczy ujrzą, nie kto inny; moje nerki już mdleją z </a:t>
            </a:r>
            <a:r>
              <a:rPr lang="pl-PL" dirty="0" smtClean="0"/>
              <a:t>tęsknoty za tym.</a:t>
            </a:r>
            <a:br>
              <a:rPr lang="pl-PL" dirty="0" smtClean="0"/>
            </a:br>
            <a:r>
              <a:rPr lang="pl-PL" dirty="0" smtClean="0"/>
              <a:t>(Hiob 19:25-27</a:t>
            </a:r>
            <a:r>
              <a:rPr lang="pl-PL" dirty="0"/>
              <a:t>)</a:t>
            </a:r>
          </a:p>
        </p:txBody>
      </p:sp>
      <p:cxnSp>
        <p:nvCxnSpPr>
          <p:cNvPr id="4" name="Łącznik prosty 3"/>
          <p:cNvCxnSpPr/>
          <p:nvPr/>
        </p:nvCxnSpPr>
        <p:spPr>
          <a:xfrm>
            <a:off x="403412" y="4303059"/>
            <a:ext cx="0" cy="1344706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98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Moje wnioski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Bóg powołuje nas do wieczności.</a:t>
            </a:r>
          </a:p>
          <a:p>
            <a:endParaRPr lang="pl-PL" sz="3200" dirty="0"/>
          </a:p>
          <a:p>
            <a:r>
              <a:rPr lang="pl-PL" sz="3200" dirty="0" smtClean="0"/>
              <a:t>Bogactwo człowieka na ziemi zależy od woli Boga</a:t>
            </a:r>
          </a:p>
          <a:p>
            <a:r>
              <a:rPr lang="pl-PL" sz="3200" dirty="0" smtClean="0"/>
              <a:t>Bogactwo w Królestwie Bożym (a więc również w przyszłości) zależy tylko od mojej pracy na ziemi.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46348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Psalm 127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i="1" dirty="0" smtClean="0"/>
              <a:t>Jeżeli </a:t>
            </a:r>
            <a:r>
              <a:rPr lang="pl-PL" i="1" dirty="0" err="1"/>
              <a:t>Jahwe</a:t>
            </a:r>
            <a:r>
              <a:rPr lang="pl-PL" i="1" dirty="0"/>
              <a:t> domu nie zbuduje</a:t>
            </a:r>
            <a:r>
              <a:rPr lang="pl-PL" i="1" dirty="0" smtClean="0"/>
              <a:t>,</a:t>
            </a:r>
            <a:br>
              <a:rPr lang="pl-PL" i="1" dirty="0" smtClean="0"/>
            </a:br>
            <a:r>
              <a:rPr lang="pl-PL" i="1" dirty="0" smtClean="0"/>
              <a:t>na </a:t>
            </a:r>
            <a:r>
              <a:rPr lang="pl-PL" i="1" dirty="0"/>
              <a:t>próżno się trudzą ci, którzy go wznoszą</a:t>
            </a:r>
            <a:r>
              <a:rPr lang="pl-PL" i="1" dirty="0" smtClean="0"/>
              <a:t>.</a:t>
            </a:r>
            <a:br>
              <a:rPr lang="pl-PL" i="1" dirty="0" smtClean="0"/>
            </a:br>
            <a:r>
              <a:rPr lang="pl-PL" i="1" dirty="0" smtClean="0"/>
              <a:t>Jeżeli </a:t>
            </a:r>
            <a:r>
              <a:rPr lang="pl-PL" i="1" dirty="0" err="1"/>
              <a:t>Jahwe</a:t>
            </a:r>
            <a:r>
              <a:rPr lang="pl-PL" i="1" dirty="0"/>
              <a:t> miasta nie ustrzeże</a:t>
            </a:r>
            <a:r>
              <a:rPr lang="pl-PL" i="1" dirty="0" smtClean="0"/>
              <a:t>,</a:t>
            </a:r>
            <a:br>
              <a:rPr lang="pl-PL" i="1" dirty="0" smtClean="0"/>
            </a:br>
            <a:r>
              <a:rPr lang="pl-PL" i="1" dirty="0" smtClean="0"/>
              <a:t>strażnik </a:t>
            </a:r>
            <a:r>
              <a:rPr lang="pl-PL" i="1" dirty="0"/>
              <a:t>czuwa daremnie</a:t>
            </a:r>
            <a:r>
              <a:rPr lang="pl-PL" i="1" dirty="0" smtClean="0"/>
              <a:t>.</a:t>
            </a:r>
          </a:p>
          <a:p>
            <a:pPr marL="0" indent="0">
              <a:buNone/>
            </a:pPr>
            <a:r>
              <a:rPr lang="pl-PL" i="1" dirty="0" smtClean="0"/>
              <a:t>Daremnym </a:t>
            </a:r>
            <a:r>
              <a:rPr lang="pl-PL" i="1" dirty="0"/>
              <a:t>jest dla </a:t>
            </a:r>
            <a:r>
              <a:rPr lang="pl-PL" i="1" dirty="0" smtClean="0"/>
              <a:t>was</a:t>
            </a:r>
            <a:br>
              <a:rPr lang="pl-PL" i="1" dirty="0" smtClean="0"/>
            </a:br>
            <a:r>
              <a:rPr lang="pl-PL" i="1" dirty="0" smtClean="0"/>
              <a:t>wstawać </a:t>
            </a:r>
            <a:r>
              <a:rPr lang="pl-PL" i="1" dirty="0"/>
              <a:t>przed świtem</a:t>
            </a:r>
            <a:r>
              <a:rPr lang="pl-PL" i="1" dirty="0" smtClean="0"/>
              <a:t>,</a:t>
            </a:r>
            <a:br>
              <a:rPr lang="pl-PL" i="1" dirty="0" smtClean="0"/>
            </a:br>
            <a:r>
              <a:rPr lang="pl-PL" i="1" dirty="0" smtClean="0"/>
              <a:t>wysiadywać </a:t>
            </a:r>
            <a:r>
              <a:rPr lang="pl-PL" i="1" dirty="0"/>
              <a:t>do późna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dla </a:t>
            </a:r>
            <a:r>
              <a:rPr lang="pl-PL" i="1" dirty="0"/>
              <a:t>was, którzy jecie chleb zapracowany ciężko</a:t>
            </a:r>
            <a:r>
              <a:rPr lang="pl-PL" i="1" dirty="0" smtClean="0"/>
              <a:t>;</a:t>
            </a:r>
            <a:br>
              <a:rPr lang="pl-PL" i="1" dirty="0" smtClean="0"/>
            </a:br>
            <a:r>
              <a:rPr lang="pl-PL" i="1" dirty="0" smtClean="0"/>
              <a:t>tyle </a:t>
            </a:r>
            <a:r>
              <a:rPr lang="pl-PL" i="1" dirty="0"/>
              <a:t>daje On i we śnie tym, których miłuje</a:t>
            </a:r>
            <a:r>
              <a:rPr lang="pl-PL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419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Rozdział 1, wersy 1-5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aseline="30000" dirty="0" smtClean="0"/>
              <a:t>(</a:t>
            </a:r>
            <a:r>
              <a:rPr lang="pl-PL" sz="2400" baseline="30000" dirty="0"/>
              <a:t>1)</a:t>
            </a:r>
            <a:r>
              <a:rPr lang="pl-PL" sz="2400" dirty="0"/>
              <a:t> Żył w ziemi </a:t>
            </a:r>
            <a:r>
              <a:rPr lang="pl-PL" sz="2400" dirty="0" err="1"/>
              <a:t>Us</a:t>
            </a:r>
            <a:r>
              <a:rPr lang="pl-PL" sz="2400" dirty="0"/>
              <a:t> człowiek imieniem Hiob.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Był </a:t>
            </a:r>
            <a:r>
              <a:rPr lang="pl-PL" sz="2400" dirty="0"/>
              <a:t>to mąż sprawiedliwy, prawy, bogobojny i unikający zła</a:t>
            </a:r>
            <a:r>
              <a:rPr lang="pl-PL" sz="2400" dirty="0" smtClean="0"/>
              <a:t>. </a:t>
            </a:r>
            <a:r>
              <a:rPr lang="pl-PL" sz="2400" baseline="30000" dirty="0" smtClean="0"/>
              <a:t>(</a:t>
            </a:r>
            <a:r>
              <a:rPr lang="pl-PL" sz="2400" baseline="30000" dirty="0"/>
              <a:t>2)</a:t>
            </a:r>
            <a:r>
              <a:rPr lang="pl-PL" sz="2400" dirty="0"/>
              <a:t> Miał siedmiu synów i trzy córki</a:t>
            </a:r>
            <a:r>
              <a:rPr lang="pl-PL" sz="2400" dirty="0" smtClean="0"/>
              <a:t>. </a:t>
            </a:r>
            <a:r>
              <a:rPr lang="pl-PL" sz="2400" baseline="30000" dirty="0" smtClean="0"/>
              <a:t>(</a:t>
            </a:r>
            <a:r>
              <a:rPr lang="pl-PL" sz="2400" baseline="30000" dirty="0"/>
              <a:t>3)</a:t>
            </a:r>
            <a:r>
              <a:rPr lang="pl-PL" sz="2400" dirty="0"/>
              <a:t> </a:t>
            </a:r>
            <a:r>
              <a:rPr lang="pl-PL" sz="2400" u="sng" dirty="0"/>
              <a:t>Majętność jego stanowiło siedem tysięcy owiec, trzy tysiące wielbłądów, pięćset jarzm wołów, pięćset oślic oraz wielka liczba służby</a:t>
            </a:r>
            <a:r>
              <a:rPr lang="pl-PL" sz="2400" dirty="0"/>
              <a:t>. Był najwybitniejszym człowiekiem spośród wszystkich ludzi Wschodu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r>
              <a:rPr lang="pl-PL" sz="2400" baseline="30000" dirty="0" smtClean="0"/>
              <a:t>(</a:t>
            </a:r>
            <a:r>
              <a:rPr lang="pl-PL" sz="2400" baseline="30000" dirty="0"/>
              <a:t>4)</a:t>
            </a:r>
            <a:r>
              <a:rPr lang="pl-PL" sz="2400" dirty="0"/>
              <a:t> Synowie jego mieli zwyczaj udawania się na ucztę, którą każdy z nich urządzał po kolei we własnym domu w dniu oznaczonym. Zapraszali też swoje trzy siostry, by jadły i piły z nimi</a:t>
            </a:r>
            <a:r>
              <a:rPr lang="pl-PL" sz="2400" dirty="0" smtClean="0"/>
              <a:t>. </a:t>
            </a:r>
            <a:r>
              <a:rPr lang="pl-PL" sz="2400" baseline="30000" dirty="0" smtClean="0"/>
              <a:t>(</a:t>
            </a:r>
            <a:r>
              <a:rPr lang="pl-PL" sz="2400" baseline="30000" dirty="0"/>
              <a:t>5)</a:t>
            </a:r>
            <a:r>
              <a:rPr lang="pl-PL" sz="2400" dirty="0"/>
              <a:t> Gdy mijał czas ucztowania, Hiob dbał o to, by dokonywać ich oczyszczenia. Wstawał wczesnym rankiem i składał całopalenie stosownie do ich liczby. Bo mówił Hiob do siebie: Może moi synowie zgrzeszyli i złorzeczyli Bogu w sercach? Hiob zawsze tak postępował</a:t>
            </a:r>
            <a:r>
              <a:rPr lang="pl-PL" sz="2400" dirty="0" smtClean="0"/>
              <a:t>.</a:t>
            </a:r>
          </a:p>
        </p:txBody>
      </p:sp>
      <p:cxnSp>
        <p:nvCxnSpPr>
          <p:cNvPr id="6" name="Łącznik prosty 5"/>
          <p:cNvCxnSpPr/>
          <p:nvPr/>
        </p:nvCxnSpPr>
        <p:spPr>
          <a:xfrm>
            <a:off x="657412" y="2330823"/>
            <a:ext cx="0" cy="1509059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71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Apostoł Jakub do biznesmenów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i="1" dirty="0" smtClean="0"/>
              <a:t>Teraz </a:t>
            </a:r>
            <a:r>
              <a:rPr lang="pl-PL" i="1" dirty="0"/>
              <a:t>wy, którzy mówicie: Dziś albo jutro udamy się do tego oto miasta i spędzimy tam rok, będziemy uprawiać handel i osiągniemy zyski, wy, którzy nie wiecie nawet, co jutro będzie. Bo czymże jest życie wasze? Parą jesteście, co się ukazuje na krótko, a potem znika. Zamiast tego powinniście mówić: Jeżeli Pan zechce, a będziemy żyli, zrobimy to lub owo</a:t>
            </a:r>
            <a:r>
              <a:rPr lang="pl-PL" i="1" dirty="0" smtClean="0"/>
              <a:t>.</a:t>
            </a:r>
          </a:p>
          <a:p>
            <a:pPr marL="0" indent="0" algn="r">
              <a:buNone/>
            </a:pPr>
            <a:r>
              <a:rPr lang="pl-PL" i="1" dirty="0" smtClean="0"/>
              <a:t>List </a:t>
            </a:r>
            <a:r>
              <a:rPr lang="pl-PL" i="1" dirty="0"/>
              <a:t>apostoła Jakuba, rozdział 4, wersety od </a:t>
            </a:r>
            <a:r>
              <a:rPr lang="pl-PL" i="1" dirty="0" smtClean="0"/>
              <a:t>13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91201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Pytania? Dyskusja?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mr-IN" dirty="0" smtClean="0"/>
              <a:t>…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mr-IN" dirty="0" smtClean="0"/>
              <a:t>…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mr-IN" dirty="0" smtClean="0"/>
              <a:t>…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8459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miał Hiob na początku (aktywa)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/>
              <a:t>Żył </a:t>
            </a:r>
            <a:r>
              <a:rPr lang="pl-PL" sz="2400" dirty="0"/>
              <a:t>w ziemi </a:t>
            </a:r>
            <a:r>
              <a:rPr lang="pl-PL" sz="2400" dirty="0" err="1"/>
              <a:t>Us</a:t>
            </a:r>
            <a:r>
              <a:rPr lang="pl-PL" sz="2400" dirty="0"/>
              <a:t> człowiek imieniem Hiob. </a:t>
            </a:r>
            <a:r>
              <a:rPr lang="pl-PL" sz="2400" dirty="0" smtClean="0"/>
              <a:t>(</a:t>
            </a:r>
            <a:r>
              <a:rPr lang="mr-IN" sz="2400" dirty="0" smtClean="0"/>
              <a:t>…</a:t>
            </a:r>
            <a:r>
              <a:rPr lang="pl-PL" sz="2400" dirty="0" smtClean="0"/>
              <a:t>)</a:t>
            </a:r>
          </a:p>
          <a:p>
            <a:pPr marL="0" indent="0">
              <a:buNone/>
            </a:pPr>
            <a:r>
              <a:rPr lang="pl-PL" sz="2400" dirty="0" smtClean="0"/>
              <a:t>(</a:t>
            </a:r>
            <a:r>
              <a:rPr lang="mr-IN" sz="2400" dirty="0" smtClean="0"/>
              <a:t>…</a:t>
            </a:r>
            <a:r>
              <a:rPr lang="pl-PL" sz="2400" dirty="0" smtClean="0"/>
              <a:t>)</a:t>
            </a:r>
            <a:br>
              <a:rPr lang="pl-PL" sz="2400" dirty="0" smtClean="0"/>
            </a:br>
            <a:r>
              <a:rPr lang="pl-PL" sz="2400" dirty="0" smtClean="0"/>
              <a:t>Majętność </a:t>
            </a:r>
            <a:r>
              <a:rPr lang="pl-PL" sz="2400" dirty="0"/>
              <a:t>jego stanowiło</a:t>
            </a:r>
            <a:r>
              <a:rPr lang="pl-PL" sz="2400" b="1" dirty="0"/>
              <a:t> siedem tysięcy owiec, trzy tysiące wielbłądów, pięćset jarzm wołów, pięćset oślic</a:t>
            </a:r>
            <a:r>
              <a:rPr lang="pl-PL" sz="2400" dirty="0"/>
              <a:t> oraz wielka liczba </a:t>
            </a:r>
            <a:r>
              <a:rPr lang="pl-PL" sz="2400" dirty="0" smtClean="0"/>
              <a:t>służby.</a:t>
            </a:r>
          </a:p>
          <a:p>
            <a:pPr marL="0" indent="0">
              <a:buNone/>
            </a:pPr>
            <a:r>
              <a:rPr lang="pl-PL" sz="2400" dirty="0" smtClean="0"/>
              <a:t>Był </a:t>
            </a:r>
            <a:r>
              <a:rPr lang="pl-PL" sz="2400" dirty="0"/>
              <a:t>najwybitniejszym człowiekiem spośród wszystkich ludzi Wschodu</a:t>
            </a:r>
            <a:r>
              <a:rPr lang="pl-PL" sz="2400" dirty="0" smtClean="0"/>
              <a:t>.</a:t>
            </a:r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69473296"/>
              </p:ext>
            </p:extLst>
          </p:nvPr>
        </p:nvGraphicFramePr>
        <p:xfrm>
          <a:off x="6172200" y="1825625"/>
          <a:ext cx="5181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posiadanie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na początku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owce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7000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wielbłądy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3000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pary</a:t>
                      </a:r>
                      <a:r>
                        <a:rPr lang="pl-PL" sz="2400" baseline="0" dirty="0" smtClean="0"/>
                        <a:t> wołów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500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osły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500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51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Rozdział 1, wersy 6-12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838200" y="1477926"/>
            <a:ext cx="10515600" cy="5135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aseline="30000" dirty="0" smtClean="0"/>
              <a:t>(</a:t>
            </a:r>
            <a:r>
              <a:rPr lang="pl-PL" sz="2400" baseline="30000" dirty="0"/>
              <a:t>6)</a:t>
            </a:r>
            <a:r>
              <a:rPr lang="pl-PL" sz="2400" dirty="0"/>
              <a:t> Pewnego dnia, gdy synowie Boży przyszli stawić się przed Panem, szatan też przyszedł z nimi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r>
              <a:rPr lang="pl-PL" sz="2400" baseline="30000" dirty="0" smtClean="0"/>
              <a:t>(</a:t>
            </a:r>
            <a:r>
              <a:rPr lang="pl-PL" sz="2400" baseline="30000" dirty="0"/>
              <a:t>7)</a:t>
            </a:r>
            <a:r>
              <a:rPr lang="pl-PL" sz="2400" dirty="0"/>
              <a:t> I rzekł Bóg do szatana: Skąd przychodzisz? </a:t>
            </a: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Szatan </a:t>
            </a:r>
            <a:r>
              <a:rPr lang="pl-PL" sz="2400" dirty="0"/>
              <a:t>odrzekł Panu: Przemierzałem ziemię i wędrowałem po niej</a:t>
            </a:r>
            <a:r>
              <a:rPr lang="pl-PL" sz="2400" dirty="0" smtClean="0"/>
              <a:t>. </a:t>
            </a:r>
          </a:p>
          <a:p>
            <a:pPr marL="0" indent="0">
              <a:buNone/>
            </a:pPr>
            <a:r>
              <a:rPr lang="pl-PL" sz="2400" baseline="30000" dirty="0" smtClean="0"/>
              <a:t>(</a:t>
            </a:r>
            <a:r>
              <a:rPr lang="pl-PL" sz="2400" baseline="30000" dirty="0"/>
              <a:t>8)</a:t>
            </a:r>
            <a:r>
              <a:rPr lang="pl-PL" sz="2400" dirty="0"/>
              <a:t> Mówi Pan do szatana: A zwróciłeś uwagę na sługę mego, Hioba? Bo nie ma na całej ziemi drugiego, kto by tak był prawy, sprawiedliwy, bogobojny i unikający grzechu jak on</a:t>
            </a:r>
            <a:r>
              <a:rPr lang="pl-PL" sz="2400" dirty="0" smtClean="0"/>
              <a:t>. </a:t>
            </a:r>
          </a:p>
          <a:p>
            <a:pPr marL="0" indent="0">
              <a:buNone/>
            </a:pPr>
            <a:r>
              <a:rPr lang="pl-PL" sz="2400" baseline="30000" dirty="0" smtClean="0"/>
              <a:t>(</a:t>
            </a:r>
            <a:r>
              <a:rPr lang="pl-PL" sz="2400" baseline="30000" dirty="0"/>
              <a:t>9)</a:t>
            </a:r>
            <a:r>
              <a:rPr lang="pl-PL" sz="2400" dirty="0"/>
              <a:t> Szatan na to do Pana: Czyż za darmo Hiob czci Boga</a:t>
            </a:r>
            <a:r>
              <a:rPr lang="pl-PL" sz="2400" dirty="0" smtClean="0"/>
              <a:t>? </a:t>
            </a:r>
            <a:r>
              <a:rPr lang="pl-PL" sz="2400" baseline="30000" dirty="0" smtClean="0"/>
              <a:t>(</a:t>
            </a:r>
            <a:r>
              <a:rPr lang="pl-PL" sz="2400" baseline="30000" dirty="0"/>
              <a:t>10)</a:t>
            </a:r>
            <a:r>
              <a:rPr lang="pl-PL" sz="2400" b="1" dirty="0"/>
              <a:t> Czyż Ty nie ogrodziłeś zewsząd jego samego, jego domu i całej majętności? Pracy jego rąk pobłogosławiłeś, jego dobytek na ziemi się mnoży</a:t>
            </a:r>
            <a:r>
              <a:rPr lang="pl-PL" sz="2400" dirty="0" smtClean="0"/>
              <a:t>. </a:t>
            </a:r>
            <a:r>
              <a:rPr lang="pl-PL" sz="2400" baseline="30000" dirty="0" smtClean="0"/>
              <a:t>(</a:t>
            </a:r>
            <a:r>
              <a:rPr lang="pl-PL" sz="2400" baseline="30000" dirty="0"/>
              <a:t>11)</a:t>
            </a:r>
            <a:r>
              <a:rPr lang="pl-PL" sz="2400" dirty="0"/>
              <a:t> Wyciągnij, proszę, rękę i dotknij jego majątku! Na pewno Ci w twarz będzie złorzeczył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r>
              <a:rPr lang="pl-PL" sz="2400" baseline="30000" dirty="0" smtClean="0"/>
              <a:t>(</a:t>
            </a:r>
            <a:r>
              <a:rPr lang="pl-PL" sz="2400" baseline="30000" dirty="0"/>
              <a:t>12)</a:t>
            </a:r>
            <a:r>
              <a:rPr lang="pl-PL" sz="2400" dirty="0"/>
              <a:t> </a:t>
            </a:r>
            <a:r>
              <a:rPr lang="pl-PL" sz="2400" b="1" dirty="0"/>
              <a:t>Rzekł Pan do szatana: Oto cały majątek jego w twej mocy</a:t>
            </a:r>
            <a:r>
              <a:rPr lang="pl-PL" sz="2400" dirty="0"/>
              <a:t>. Tylko na niego samego nie wyciągaj ręki. I odszedł szatan sprzed oblicza Pańskiego</a:t>
            </a:r>
            <a:r>
              <a:rPr lang="pl-PL" sz="2400" dirty="0" smtClean="0"/>
              <a:t>.</a:t>
            </a:r>
            <a:endParaRPr lang="pl-PL" sz="2400" dirty="0"/>
          </a:p>
        </p:txBody>
      </p:sp>
      <p:cxnSp>
        <p:nvCxnSpPr>
          <p:cNvPr id="6" name="Łącznik prosty 5"/>
          <p:cNvCxnSpPr/>
          <p:nvPr/>
        </p:nvCxnSpPr>
        <p:spPr>
          <a:xfrm>
            <a:off x="403412" y="4392706"/>
            <a:ext cx="0" cy="1045882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74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Rozdział 1, wersy13-19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838200" y="1538942"/>
            <a:ext cx="10515600" cy="50417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aseline="30000" dirty="0" smtClean="0"/>
              <a:t>(</a:t>
            </a:r>
            <a:r>
              <a:rPr lang="pl-PL" sz="2400" baseline="30000" dirty="0"/>
              <a:t>13)</a:t>
            </a:r>
            <a:r>
              <a:rPr lang="pl-PL" sz="2400" dirty="0"/>
              <a:t> Pewnego dnia, gdy synowie i córki jedli i pili w domu najstarszego brata</a:t>
            </a:r>
            <a:r>
              <a:rPr lang="pl-PL" sz="2400" dirty="0" smtClean="0"/>
              <a:t>, przyszedł </a:t>
            </a:r>
            <a:r>
              <a:rPr lang="pl-PL" sz="2400" dirty="0"/>
              <a:t>posłaniec do Hioba i rzekł: Woły orały, a oślice pasły się tuż obok</a:t>
            </a:r>
            <a:r>
              <a:rPr lang="pl-PL" sz="2400" dirty="0" smtClean="0"/>
              <a:t>.  Wtem </a:t>
            </a:r>
            <a:r>
              <a:rPr lang="pl-PL" sz="2400" dirty="0"/>
              <a:t>napadli Sabejczycy, porwali je, a </a:t>
            </a:r>
            <a:r>
              <a:rPr lang="pl-PL" sz="2400" b="1" dirty="0"/>
              <a:t>sługi mieczem pozabijal</a:t>
            </a:r>
            <a:r>
              <a:rPr lang="pl-PL" sz="2400" dirty="0"/>
              <a:t>i</a:t>
            </a:r>
            <a:r>
              <a:rPr lang="pl-PL" sz="2400" dirty="0" smtClean="0"/>
              <a:t>, ja </a:t>
            </a:r>
            <a:r>
              <a:rPr lang="pl-PL" sz="2400" dirty="0"/>
              <a:t>sam uszedłem, by ci o tym donieść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r>
              <a:rPr lang="pl-PL" sz="2400" baseline="30000" dirty="0" smtClean="0"/>
              <a:t>(16b)</a:t>
            </a:r>
            <a:r>
              <a:rPr lang="pl-PL" sz="2400" dirty="0" smtClean="0"/>
              <a:t> Gdy </a:t>
            </a:r>
            <a:r>
              <a:rPr lang="pl-PL" sz="2400" dirty="0"/>
              <a:t>ten jeszcze mówił, przyszedł inny i rzekł:</a:t>
            </a:r>
            <a:r>
              <a:rPr lang="pl-PL" sz="2400" b="1" dirty="0"/>
              <a:t> Ogień Boży spadł z nieba, zapłonął wśród owiec</a:t>
            </a:r>
            <a:r>
              <a:rPr lang="pl-PL" sz="2400" dirty="0"/>
              <a:t> oraz sług i pochłonął ich. Ja sam uszedłem, by ci o tym donieść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r>
              <a:rPr lang="pl-PL" sz="2400" baseline="30000" dirty="0" smtClean="0"/>
              <a:t>(</a:t>
            </a:r>
            <a:r>
              <a:rPr lang="pl-PL" sz="2400" baseline="30000" dirty="0"/>
              <a:t>17)</a:t>
            </a:r>
            <a:r>
              <a:rPr lang="pl-PL" sz="2400" dirty="0"/>
              <a:t> Gdy ten jeszcze mówił, przyszedł inny i rzekł: Chaldejczycy zstąpili z trzema oddziałami, </a:t>
            </a:r>
            <a:r>
              <a:rPr lang="pl-PL" sz="2400" b="1" dirty="0"/>
              <a:t>napadli na wielbłądy</a:t>
            </a:r>
            <a:r>
              <a:rPr lang="pl-PL" sz="2400" dirty="0"/>
              <a:t>, a sługi ostrzem miecza zabili. Ja sam uszedłem, by ci o tym donieść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r>
              <a:rPr lang="pl-PL" sz="2400" baseline="30000" dirty="0" smtClean="0"/>
              <a:t>(</a:t>
            </a:r>
            <a:r>
              <a:rPr lang="pl-PL" sz="2400" baseline="30000" dirty="0"/>
              <a:t>18)</a:t>
            </a:r>
            <a:r>
              <a:rPr lang="pl-PL" sz="2400" dirty="0"/>
              <a:t> Gdy ten jeszcze mówił, przyszedł inny i rzekł: Twoi </a:t>
            </a:r>
            <a:r>
              <a:rPr lang="pl-PL" sz="2400" b="1" dirty="0"/>
              <a:t>synowie i córki</a:t>
            </a:r>
            <a:r>
              <a:rPr lang="pl-PL" sz="2400" dirty="0"/>
              <a:t> jedli i pili wino w domu najstarszego brata</a:t>
            </a:r>
            <a:r>
              <a:rPr lang="pl-PL" sz="2400" dirty="0" smtClean="0"/>
              <a:t>.</a:t>
            </a:r>
            <a:r>
              <a:rPr lang="pl-PL" sz="2400" dirty="0"/>
              <a:t> Wtem powiał szalony wicher z pustyni, poruszył czterema węgłami domu, zawalił go na dzieci, tak iż poumierały. Ja sam uszedłem, by ci o tym donieść</a:t>
            </a:r>
            <a:r>
              <a:rPr lang="pl-PL" sz="2400" dirty="0" smtClean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17755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Rozdział 1, wersy od 20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aseline="30000" dirty="0" smtClean="0"/>
              <a:t>(</a:t>
            </a:r>
            <a:r>
              <a:rPr lang="pl-PL" sz="2400" baseline="30000" dirty="0"/>
              <a:t>20)</a:t>
            </a:r>
            <a:r>
              <a:rPr lang="pl-PL" sz="2400" dirty="0"/>
              <a:t> Hiob wstał, rozdarł szaty, ogolił głowę, upadł na ziemię, oddał </a:t>
            </a:r>
            <a:r>
              <a:rPr lang="pl-PL" sz="2400" dirty="0" smtClean="0"/>
              <a:t>pokłon </a:t>
            </a:r>
            <a:r>
              <a:rPr lang="pl-PL" sz="2400" baseline="30000" dirty="0" smtClean="0"/>
              <a:t>(</a:t>
            </a:r>
            <a:r>
              <a:rPr lang="pl-PL" sz="2400" baseline="30000" dirty="0"/>
              <a:t>21)</a:t>
            </a:r>
            <a:r>
              <a:rPr lang="pl-PL" sz="2400" dirty="0"/>
              <a:t> i rzekł</a:t>
            </a:r>
            <a:r>
              <a:rPr lang="pl-PL" sz="2400" dirty="0" smtClean="0"/>
              <a:t>: </a:t>
            </a:r>
          </a:p>
          <a:p>
            <a:pPr marL="0" indent="0">
              <a:buNone/>
            </a:pPr>
            <a:r>
              <a:rPr lang="pl-PL" sz="2400" dirty="0"/>
              <a:t>	</a:t>
            </a:r>
            <a:r>
              <a:rPr lang="pl-PL" sz="2400" i="1" dirty="0" smtClean="0"/>
              <a:t>Nagi </a:t>
            </a:r>
            <a:r>
              <a:rPr lang="pl-PL" sz="2400" i="1" dirty="0"/>
              <a:t>wyszedłem z łona </a:t>
            </a:r>
            <a:r>
              <a:rPr lang="pl-PL" sz="2400" i="1" dirty="0" smtClean="0"/>
              <a:t>matki</a:t>
            </a:r>
            <a:br>
              <a:rPr lang="pl-PL" sz="2400" i="1" dirty="0" smtClean="0"/>
            </a:br>
            <a:r>
              <a:rPr lang="pl-PL" sz="2400" i="1" dirty="0" smtClean="0"/>
              <a:t>		i </a:t>
            </a:r>
            <a:r>
              <a:rPr lang="pl-PL" sz="2400" i="1" dirty="0"/>
              <a:t>nagi tam wrócę</a:t>
            </a:r>
            <a:r>
              <a:rPr lang="pl-PL" sz="2400" i="1" dirty="0" smtClean="0"/>
              <a:t>. </a:t>
            </a:r>
            <a:br>
              <a:rPr lang="pl-PL" sz="2400" i="1" dirty="0" smtClean="0"/>
            </a:br>
            <a:r>
              <a:rPr lang="pl-PL" sz="2400" i="1" dirty="0" smtClean="0"/>
              <a:t>	Dał </a:t>
            </a:r>
            <a:r>
              <a:rPr lang="pl-PL" sz="2400" i="1" dirty="0"/>
              <a:t>Pan i zabrał </a:t>
            </a:r>
            <a:r>
              <a:rPr lang="pl-PL" sz="2400" i="1" dirty="0" smtClean="0"/>
              <a:t>Pan. </a:t>
            </a:r>
            <a:br>
              <a:rPr lang="pl-PL" sz="2400" i="1" dirty="0" smtClean="0"/>
            </a:br>
            <a:r>
              <a:rPr lang="pl-PL" sz="2400" i="1" dirty="0" smtClean="0"/>
              <a:t>		Niech </a:t>
            </a:r>
            <a:r>
              <a:rPr lang="pl-PL" sz="2400" i="1" dirty="0"/>
              <a:t>będzie imię Pańskie błogosławione</a:t>
            </a:r>
            <a:r>
              <a:rPr lang="pl-PL" sz="2400" i="1" dirty="0" smtClean="0"/>
              <a:t>!</a:t>
            </a:r>
          </a:p>
          <a:p>
            <a:pPr marL="0" indent="0">
              <a:buNone/>
            </a:pPr>
            <a:r>
              <a:rPr lang="pl-PL" sz="2400" baseline="30000" dirty="0" smtClean="0"/>
              <a:t>(</a:t>
            </a:r>
            <a:r>
              <a:rPr lang="pl-PL" sz="2400" baseline="30000" dirty="0"/>
              <a:t>22)</a:t>
            </a:r>
            <a:r>
              <a:rPr lang="pl-PL" sz="2400" dirty="0"/>
              <a:t> W tym wszystkim Hiob nie zgrzeszył i nie przypisał Bogu nieprawości.</a:t>
            </a:r>
          </a:p>
        </p:txBody>
      </p:sp>
      <p:cxnSp>
        <p:nvCxnSpPr>
          <p:cNvPr id="6" name="Łącznik prosty 5"/>
          <p:cNvCxnSpPr/>
          <p:nvPr/>
        </p:nvCxnSpPr>
        <p:spPr>
          <a:xfrm>
            <a:off x="403412" y="2390588"/>
            <a:ext cx="0" cy="1225177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75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miał Hiob na początku</a:t>
            </a:r>
            <a:br>
              <a:rPr lang="pl-PL" dirty="0" smtClean="0"/>
            </a:br>
            <a:r>
              <a:rPr lang="pl-PL" dirty="0" smtClean="0"/>
              <a:t>(aktywa)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/>
              <a:t>Żył </a:t>
            </a:r>
            <a:r>
              <a:rPr lang="pl-PL" sz="2400" dirty="0"/>
              <a:t>w ziemi </a:t>
            </a:r>
            <a:r>
              <a:rPr lang="pl-PL" sz="2400" dirty="0" err="1"/>
              <a:t>Us</a:t>
            </a:r>
            <a:r>
              <a:rPr lang="pl-PL" sz="2400" dirty="0"/>
              <a:t> człowiek imieniem Hiob. </a:t>
            </a:r>
            <a:r>
              <a:rPr lang="pl-PL" sz="2400" dirty="0" smtClean="0"/>
              <a:t>(</a:t>
            </a:r>
            <a:r>
              <a:rPr lang="mr-IN" sz="2400" dirty="0" smtClean="0"/>
              <a:t>…</a:t>
            </a:r>
            <a:r>
              <a:rPr lang="pl-PL" sz="2400" dirty="0" smtClean="0"/>
              <a:t>)</a:t>
            </a:r>
          </a:p>
          <a:p>
            <a:pPr marL="0" indent="0">
              <a:buNone/>
            </a:pPr>
            <a:r>
              <a:rPr lang="pl-PL" sz="2400" dirty="0" smtClean="0"/>
              <a:t>(</a:t>
            </a:r>
            <a:r>
              <a:rPr lang="mr-IN" sz="2400" dirty="0" smtClean="0"/>
              <a:t>…</a:t>
            </a:r>
            <a:r>
              <a:rPr lang="pl-PL" sz="2400" dirty="0" smtClean="0"/>
              <a:t>)</a:t>
            </a:r>
            <a:br>
              <a:rPr lang="pl-PL" sz="2400" dirty="0" smtClean="0"/>
            </a:br>
            <a:r>
              <a:rPr lang="pl-PL" sz="2400" dirty="0" smtClean="0"/>
              <a:t>Majętność </a:t>
            </a:r>
            <a:r>
              <a:rPr lang="pl-PL" sz="2400" dirty="0"/>
              <a:t>jego </a:t>
            </a:r>
            <a:r>
              <a:rPr lang="pl-PL" sz="2400" b="1" dirty="0"/>
              <a:t>stanowiło siedem tysięcy owiec, trzy tysiące wielbłądów, pięćset jarzm wołów, pięćset oślic</a:t>
            </a:r>
            <a:r>
              <a:rPr lang="pl-PL" sz="2400" dirty="0"/>
              <a:t> oraz wielka liczba </a:t>
            </a:r>
            <a:r>
              <a:rPr lang="pl-PL" sz="2400" dirty="0" smtClean="0"/>
              <a:t>służby.</a:t>
            </a:r>
          </a:p>
          <a:p>
            <a:pPr marL="0" indent="0">
              <a:buNone/>
            </a:pPr>
            <a:r>
              <a:rPr lang="pl-PL" sz="2400" dirty="0" smtClean="0"/>
              <a:t>Był </a:t>
            </a:r>
            <a:r>
              <a:rPr lang="pl-PL" sz="2400" dirty="0"/>
              <a:t>najwybitniejszym człowiekiem spośród wszystkich ludzi Wschodu</a:t>
            </a:r>
            <a:r>
              <a:rPr lang="pl-PL" sz="2400" dirty="0" smtClean="0"/>
              <a:t>.</a:t>
            </a:r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43640362"/>
              </p:ext>
            </p:extLst>
          </p:nvPr>
        </p:nvGraphicFramePr>
        <p:xfrm>
          <a:off x="6172200" y="1825625"/>
          <a:ext cx="5181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posiadanie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na początku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owce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7000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wielbłądy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3000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pary</a:t>
                      </a:r>
                      <a:r>
                        <a:rPr lang="pl-PL" sz="2400" baseline="0" dirty="0" smtClean="0"/>
                        <a:t> wołów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500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osły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500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Łącznik prosty 5"/>
          <p:cNvCxnSpPr/>
          <p:nvPr/>
        </p:nvCxnSpPr>
        <p:spPr>
          <a:xfrm>
            <a:off x="403412" y="3107765"/>
            <a:ext cx="0" cy="702235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17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miał Hiob na początku </a:t>
            </a:r>
            <a:br>
              <a:rPr lang="pl-PL" dirty="0" smtClean="0"/>
            </a:br>
            <a:r>
              <a:rPr lang="pl-PL" dirty="0" smtClean="0"/>
              <a:t>(</a:t>
            </a:r>
            <a:r>
              <a:rPr lang="pl-PL" dirty="0" err="1" smtClean="0"/>
              <a:t>aktywa+zarząd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 smtClean="0"/>
              <a:t>Żył </a:t>
            </a:r>
            <a:r>
              <a:rPr lang="pl-PL" sz="2400" dirty="0"/>
              <a:t>w ziemi </a:t>
            </a:r>
            <a:r>
              <a:rPr lang="pl-PL" sz="2400" dirty="0" err="1"/>
              <a:t>Us</a:t>
            </a:r>
            <a:r>
              <a:rPr lang="pl-PL" sz="2400" dirty="0"/>
              <a:t> człowiek imieniem Hiob. </a:t>
            </a:r>
            <a:r>
              <a:rPr lang="pl-PL" sz="2400" dirty="0" smtClean="0"/>
              <a:t>(</a:t>
            </a:r>
            <a:r>
              <a:rPr lang="mr-IN" sz="2400" dirty="0" smtClean="0"/>
              <a:t>…</a:t>
            </a:r>
            <a:r>
              <a:rPr lang="pl-PL" sz="2400" dirty="0" smtClean="0"/>
              <a:t>)</a:t>
            </a:r>
          </a:p>
          <a:p>
            <a:pPr marL="0" indent="0">
              <a:buNone/>
            </a:pPr>
            <a:r>
              <a:rPr lang="pl-PL" sz="2400" b="1" dirty="0" smtClean="0"/>
              <a:t>Miał </a:t>
            </a:r>
            <a:r>
              <a:rPr lang="pl-PL" sz="2400" b="1" dirty="0"/>
              <a:t>siedmiu synów i trzy córki</a:t>
            </a:r>
            <a:r>
              <a:rPr lang="pl-PL" sz="2400" b="1" dirty="0" smtClean="0"/>
              <a:t>. </a:t>
            </a:r>
            <a:r>
              <a:rPr lang="pl-PL" sz="2400" dirty="0" smtClean="0"/>
              <a:t>Majętność </a:t>
            </a:r>
            <a:r>
              <a:rPr lang="pl-PL" sz="2400" dirty="0"/>
              <a:t>jego stanowiło siedem tysięcy owiec, trzy tysiące wielbłądów, pięćset jarzm wołów, pięćset oślic oraz wielka liczba </a:t>
            </a:r>
            <a:r>
              <a:rPr lang="pl-PL" sz="2400" dirty="0" smtClean="0"/>
              <a:t>służby.</a:t>
            </a:r>
          </a:p>
          <a:p>
            <a:pPr marL="0" indent="0">
              <a:buNone/>
            </a:pPr>
            <a:r>
              <a:rPr lang="pl-PL" sz="2400" dirty="0" smtClean="0"/>
              <a:t>Był </a:t>
            </a:r>
            <a:r>
              <a:rPr lang="pl-PL" sz="2400" dirty="0"/>
              <a:t>najwybitniejszym człowiekiem spośród wszystkich ludzi Wschodu</a:t>
            </a:r>
            <a:r>
              <a:rPr lang="pl-PL" sz="2400" dirty="0" smtClean="0"/>
              <a:t>.</a:t>
            </a:r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65167869"/>
              </p:ext>
            </p:extLst>
          </p:nvPr>
        </p:nvGraphicFramePr>
        <p:xfrm>
          <a:off x="6172200" y="1825625"/>
          <a:ext cx="5181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200"/>
                <a:gridCol w="1727200"/>
                <a:gridCol w="17272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posiadanie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na początku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owce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7000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wielbłądy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3000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pary</a:t>
                      </a:r>
                      <a:r>
                        <a:rPr lang="pl-PL" sz="2400" baseline="0" dirty="0" smtClean="0"/>
                        <a:t> wołów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500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osły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500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synowie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7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dirty="0" smtClean="0"/>
                        <a:t>córki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dirty="0" smtClean="0"/>
                        <a:t>3</a:t>
                      </a:r>
                      <a:endParaRPr lang="pl-P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Łącznik prosty 5"/>
          <p:cNvCxnSpPr/>
          <p:nvPr/>
        </p:nvCxnSpPr>
        <p:spPr>
          <a:xfrm>
            <a:off x="388471" y="2704353"/>
            <a:ext cx="0" cy="343647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96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1814</TotalTime>
  <Words>786</Words>
  <Application>Microsoft Macintosh PowerPoint</Application>
  <PresentationFormat>Panoramiczny</PresentationFormat>
  <Paragraphs>248</Paragraphs>
  <Slides>31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8" baseType="lpstr">
      <vt:lpstr>Calibri</vt:lpstr>
      <vt:lpstr>Calibri Light</vt:lpstr>
      <vt:lpstr>Mangal</vt:lpstr>
      <vt:lpstr>Times</vt:lpstr>
      <vt:lpstr>Wingdings</vt:lpstr>
      <vt:lpstr>Arial</vt:lpstr>
      <vt:lpstr>Motyw pakietu Office</vt:lpstr>
      <vt:lpstr>Kluczowy czynnik podwojenia KPI  w biznesie Hioba</vt:lpstr>
      <vt:lpstr>Info o Księdze Hioba</vt:lpstr>
      <vt:lpstr>Rozdział 1, wersy 1-5</vt:lpstr>
      <vt:lpstr>Co miał Hiob na początku (aktywa)</vt:lpstr>
      <vt:lpstr>Rozdział 1, wersy 6-12</vt:lpstr>
      <vt:lpstr>Rozdział 1, wersy13-19</vt:lpstr>
      <vt:lpstr>Rozdział 1, wersy od 20</vt:lpstr>
      <vt:lpstr>Co miał Hiob na początku (aktywa)</vt:lpstr>
      <vt:lpstr>Co miał Hiob na początku  (aktywa+zarząd)</vt:lpstr>
      <vt:lpstr>Rozdział 2, wersy 1-6</vt:lpstr>
      <vt:lpstr>Rozdział 2, wersy 7-10</vt:lpstr>
      <vt:lpstr>Rozdział 2, wersy od 11</vt:lpstr>
      <vt:lpstr>Struktura Księgi Hioba</vt:lpstr>
      <vt:lpstr>Proces główny – przemiana Hioba</vt:lpstr>
      <vt:lpstr>Proces główny – przemiana Hioba</vt:lpstr>
      <vt:lpstr>Proces główny – przemiana Hioba</vt:lpstr>
      <vt:lpstr>Proces poboczny – rozwój biznesu</vt:lpstr>
      <vt:lpstr>Proces poboczny – rozwój biznesu</vt:lpstr>
      <vt:lpstr>Rozdział 42, wersy od 1-6 </vt:lpstr>
      <vt:lpstr>Rozdział 42, </vt:lpstr>
      <vt:lpstr>Rozdział 42, wersy 9b-</vt:lpstr>
      <vt:lpstr>Podwojenie?</vt:lpstr>
      <vt:lpstr>Co miał Hiob (aktywa + zarząd)</vt:lpstr>
      <vt:lpstr>A co z zarządem? Podwojenie?</vt:lpstr>
      <vt:lpstr>A co z zarządem? Podwojenie i bonus!</vt:lpstr>
      <vt:lpstr>Podwojenie?</vt:lpstr>
      <vt:lpstr>Hiob wierzył w wieczność</vt:lpstr>
      <vt:lpstr>Moje wnioski</vt:lpstr>
      <vt:lpstr>Psalm 127</vt:lpstr>
      <vt:lpstr>Apostoł Jakub do biznesmenów</vt:lpstr>
      <vt:lpstr>Pytania? Dyskusja?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Hiob</dc:title>
  <dc:creator>Wojciech Apel</dc:creator>
  <cp:lastModifiedBy>Wojciech Apel</cp:lastModifiedBy>
  <cp:revision>32</cp:revision>
  <dcterms:created xsi:type="dcterms:W3CDTF">2018-06-02T14:50:59Z</dcterms:created>
  <dcterms:modified xsi:type="dcterms:W3CDTF">2018-06-06T08:20:17Z</dcterms:modified>
</cp:coreProperties>
</file>